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26"/>
  </p:notesMasterIdLst>
  <p:handoutMasterIdLst>
    <p:handoutMasterId r:id="rId27"/>
  </p:handoutMasterIdLst>
  <p:sldIdLst>
    <p:sldId id="256" r:id="rId2"/>
    <p:sldId id="258" r:id="rId3"/>
    <p:sldId id="265" r:id="rId4"/>
    <p:sldId id="257" r:id="rId5"/>
    <p:sldId id="261" r:id="rId6"/>
    <p:sldId id="267" r:id="rId7"/>
    <p:sldId id="274" r:id="rId8"/>
    <p:sldId id="266" r:id="rId9"/>
    <p:sldId id="268" r:id="rId10"/>
    <p:sldId id="273" r:id="rId11"/>
    <p:sldId id="262" r:id="rId12"/>
    <p:sldId id="259" r:id="rId13"/>
    <p:sldId id="260" r:id="rId14"/>
    <p:sldId id="289" r:id="rId15"/>
    <p:sldId id="272" r:id="rId16"/>
    <p:sldId id="278" r:id="rId17"/>
    <p:sldId id="263" r:id="rId18"/>
    <p:sldId id="291" r:id="rId19"/>
    <p:sldId id="276" r:id="rId20"/>
    <p:sldId id="292" r:id="rId21"/>
    <p:sldId id="269" r:id="rId22"/>
    <p:sldId id="280" r:id="rId23"/>
    <p:sldId id="290" r:id="rId24"/>
    <p:sldId id="275" r:id="rId2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08" autoAdjust="0"/>
    <p:restoredTop sz="96208"/>
  </p:normalViewPr>
  <p:slideViewPr>
    <p:cSldViewPr snapToGrid="0" snapToObjects="1">
      <p:cViewPr varScale="1">
        <p:scale>
          <a:sx n="88" d="100"/>
          <a:sy n="88" d="100"/>
        </p:scale>
        <p:origin x="176" y="6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9B173D-BDE1-334A-A54B-AB7416F088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8520C-8460-0D42-86C9-D0794A4B3E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B85B03-F712-974C-A1D8-1F9A468F5B60}" type="datetimeFigureOut">
              <a:rPr lang="en-US" smtClean="0"/>
              <a:t>12/1/22</a:t>
            </a:fld>
            <a:endParaRPr lang="en-US"/>
          </a:p>
        </p:txBody>
      </p:sp>
      <p:sp>
        <p:nvSpPr>
          <p:cNvPr id="4" name="Footer Placeholder 3">
            <a:extLst>
              <a:ext uri="{FF2B5EF4-FFF2-40B4-BE49-F238E27FC236}">
                <a16:creationId xmlns:a16="http://schemas.microsoft.com/office/drawing/2014/main" id="{CE5F3C87-CBF7-CC4C-8F0D-1EB8B06357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9DA787-5DE4-CD4A-B75E-AC89ED789C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074958-CA5E-0C46-B182-67DF590DF54A}" type="slidenum">
              <a:rPr lang="en-US" smtClean="0"/>
              <a:t>‹#›</a:t>
            </a:fld>
            <a:endParaRPr lang="en-US"/>
          </a:p>
        </p:txBody>
      </p:sp>
    </p:spTree>
    <p:extLst>
      <p:ext uri="{BB962C8B-B14F-4D97-AF65-F5344CB8AC3E}">
        <p14:creationId xmlns:p14="http://schemas.microsoft.com/office/powerpoint/2010/main" val="3750469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3EF3F-35E2-3B43-BF81-CFC248C52316}" type="datetimeFigureOut">
              <a:rPr lang="en-US" smtClean="0"/>
              <a:t>12/1/22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03F89-1949-E64B-AC42-D3BE5974B6DB}" type="slidenum">
              <a:rPr lang="en-US" smtClean="0"/>
              <a:t>‹#›</a:t>
            </a:fld>
            <a:endParaRPr lang="en-US"/>
          </a:p>
        </p:txBody>
      </p:sp>
    </p:spTree>
    <p:extLst>
      <p:ext uri="{BB962C8B-B14F-4D97-AF65-F5344CB8AC3E}">
        <p14:creationId xmlns:p14="http://schemas.microsoft.com/office/powerpoint/2010/main" val="2227265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CL Title slide 1">
    <p:spTree>
      <p:nvGrpSpPr>
        <p:cNvPr id="1" name=""/>
        <p:cNvGrpSpPr/>
        <p:nvPr/>
      </p:nvGrpSpPr>
      <p:grpSpPr>
        <a:xfrm>
          <a:off x="0" y="0"/>
          <a:ext cx="0" cy="0"/>
          <a:chOff x="0" y="0"/>
          <a:chExt cx="0" cy="0"/>
        </a:xfrm>
      </p:grpSpPr>
      <p:sp>
        <p:nvSpPr>
          <p:cNvPr id="2" name="UCL Branding background">
            <a:extLst>
              <a:ext uri="{FF2B5EF4-FFF2-40B4-BE49-F238E27FC236}">
                <a16:creationId xmlns:a16="http://schemas.microsoft.com/office/drawing/2014/main" id="{EA4C8DDC-D29E-5E43-9BC2-FD84B2117884}"/>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3" name="Faculty, Department title">
            <a:extLst>
              <a:ext uri="{FF2B5EF4-FFF2-40B4-BE49-F238E27FC236}">
                <a16:creationId xmlns:a16="http://schemas.microsoft.com/office/drawing/2014/main" id="{7B844C1D-C9E2-A040-B3FD-0E3861E051D8}"/>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9" name="Main image" descr="Image">
            <a:extLst>
              <a:ext uri="{FF2B5EF4-FFF2-40B4-BE49-F238E27FC236}">
                <a16:creationId xmlns:a16="http://schemas.microsoft.com/office/drawing/2014/main" id="{FD55159A-63D1-334F-B344-448B05BC84B5}"/>
              </a:ext>
            </a:extLst>
          </p:cNvPr>
          <p:cNvSpPr>
            <a:spLocks noGrp="1"/>
          </p:cNvSpPr>
          <p:nvPr>
            <p:ph type="pic" sz="quarter" idx="11"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1" name="Main Headline" descr="Headline">
            <a:extLst>
              <a:ext uri="{FF2B5EF4-FFF2-40B4-BE49-F238E27FC236}">
                <a16:creationId xmlns:a16="http://schemas.microsoft.com/office/drawing/2014/main" id="{6D1BEB54-27B8-4348-8671-D93B41DC5E26}"/>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Tree>
    <p:extLst>
      <p:ext uri="{BB962C8B-B14F-4D97-AF65-F5344CB8AC3E}">
        <p14:creationId xmlns:p14="http://schemas.microsoft.com/office/powerpoint/2010/main" val="207983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CL 2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ext" descr="Text">
            <a:extLst>
              <a:ext uri="{FF2B5EF4-FFF2-40B4-BE49-F238E27FC236}">
                <a16:creationId xmlns:a16="http://schemas.microsoft.com/office/drawing/2014/main" id="{2D2A157B-B06B-5E44-8987-B8F38A7435D7}"/>
              </a:ext>
            </a:extLst>
          </p:cNvPr>
          <p:cNvSpPr>
            <a:spLocks noGrp="1"/>
          </p:cNvSpPr>
          <p:nvPr>
            <p:ph type="body" sz="quarter" idx="13"/>
          </p:nvPr>
        </p:nvSpPr>
        <p:spPr>
          <a:xfrm>
            <a:off x="36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10" name="Text" descr="Text">
            <a:extLst>
              <a:ext uri="{FF2B5EF4-FFF2-40B4-BE49-F238E27FC236}">
                <a16:creationId xmlns:a16="http://schemas.microsoft.com/office/drawing/2014/main" id="{35F69D9D-B78C-6D4D-8B1E-AB31E336A54A}"/>
              </a:ext>
            </a:extLst>
          </p:cNvPr>
          <p:cNvSpPr>
            <a:spLocks noGrp="1"/>
          </p:cNvSpPr>
          <p:nvPr>
            <p:ph type="body" sz="quarter" idx="15"/>
          </p:nvPr>
        </p:nvSpPr>
        <p:spPr>
          <a:xfrm>
            <a:off x="594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99762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3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2412000"/>
            <a:ext cx="3420000" cy="3600000"/>
          </a:xfrm>
        </p:spPr>
        <p:txBody>
          <a:bodyPr/>
          <a:lstStyle>
            <a:lvl1pPr marL="11112" indent="0">
              <a:buNone/>
              <a:defRPr sz="1800"/>
            </a:lvl1pPr>
            <a:lvl3pPr marL="180975" indent="-171450">
              <a:buFont typeface="Arial" panose="020B0604020202020204" pitchFamily="34" charset="0"/>
              <a:buChar char="•"/>
              <a:tabLst/>
              <a:defRPr/>
            </a:lvl3pPr>
          </a:lstStyle>
          <a:p>
            <a:pPr lvl="0"/>
            <a:r>
              <a:rPr lang="en-US"/>
              <a:t>Edit Master text styles</a:t>
            </a:r>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329774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CL 4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5" name="Text" descr="Text">
            <a:extLst>
              <a:ext uri="{FF2B5EF4-FFF2-40B4-BE49-F238E27FC236}">
                <a16:creationId xmlns:a16="http://schemas.microsoft.com/office/drawing/2014/main" id="{23293D9A-92DE-2745-A551-12503D5B3859}"/>
              </a:ext>
            </a:extLst>
          </p:cNvPr>
          <p:cNvSpPr>
            <a:spLocks noGrp="1"/>
          </p:cNvSpPr>
          <p:nvPr>
            <p:ph type="body" sz="quarter" idx="13"/>
          </p:nvPr>
        </p:nvSpPr>
        <p:spPr>
          <a:xfrm>
            <a:off x="360000"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0" name="Text" descr="Text">
            <a:extLst>
              <a:ext uri="{FF2B5EF4-FFF2-40B4-BE49-F238E27FC236}">
                <a16:creationId xmlns:a16="http://schemas.microsoft.com/office/drawing/2014/main" id="{F11753E1-8533-844D-B406-655C6C933046}"/>
              </a:ext>
            </a:extLst>
          </p:cNvPr>
          <p:cNvSpPr>
            <a:spLocks noGrp="1"/>
          </p:cNvSpPr>
          <p:nvPr>
            <p:ph type="body" sz="quarter" idx="14"/>
          </p:nvPr>
        </p:nvSpPr>
        <p:spPr>
          <a:xfrm>
            <a:off x="328768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562D057E-84DA-844C-8F30-A88C629E1DFE}"/>
              </a:ext>
            </a:extLst>
          </p:cNvPr>
          <p:cNvSpPr>
            <a:spLocks noGrp="1"/>
          </p:cNvSpPr>
          <p:nvPr>
            <p:ph type="body" sz="quarter" idx="15"/>
          </p:nvPr>
        </p:nvSpPr>
        <p:spPr>
          <a:xfrm>
            <a:off x="616800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2" name="Text" descr="Text">
            <a:extLst>
              <a:ext uri="{FF2B5EF4-FFF2-40B4-BE49-F238E27FC236}">
                <a16:creationId xmlns:a16="http://schemas.microsoft.com/office/drawing/2014/main" id="{3FA6CE8B-790A-C44A-B1D0-DA5AC754A4F7}"/>
              </a:ext>
            </a:extLst>
          </p:cNvPr>
          <p:cNvSpPr>
            <a:spLocks noGrp="1"/>
          </p:cNvSpPr>
          <p:nvPr>
            <p:ph type="body" sz="quarter" idx="16"/>
          </p:nvPr>
        </p:nvSpPr>
        <p:spPr>
          <a:xfrm>
            <a:off x="904832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026334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CL 4 column colour panels">
    <p:spTree>
      <p:nvGrpSpPr>
        <p:cNvPr id="1" name=""/>
        <p:cNvGrpSpPr/>
        <p:nvPr/>
      </p:nvGrpSpPr>
      <p:grpSpPr>
        <a:xfrm>
          <a:off x="0" y="0"/>
          <a:ext cx="0" cy="0"/>
          <a:chOff x="0" y="0"/>
          <a:chExt cx="0" cy="0"/>
        </a:xfrm>
      </p:grpSpPr>
      <p:sp>
        <p:nvSpPr>
          <p:cNvPr id="7" name="Main Headline" descr="Headline">
            <a:extLst>
              <a:ext uri="{FF2B5EF4-FFF2-40B4-BE49-F238E27FC236}">
                <a16:creationId xmlns:a16="http://schemas.microsoft.com/office/drawing/2014/main" id="{5CB62203-BCF9-3241-9684-0F4402446FAF}"/>
              </a:ext>
            </a:extLst>
          </p:cNvPr>
          <p:cNvSpPr>
            <a:spLocks noGrp="1"/>
          </p:cNvSpPr>
          <p:nvPr>
            <p:ph type="body" sz="quarter" idx="13"/>
          </p:nvPr>
        </p:nvSpPr>
        <p:spPr>
          <a:xfrm>
            <a:off x="360000" y="922302"/>
            <a:ext cx="2610000" cy="5220000"/>
          </a:xfrm>
          <a:solidFill>
            <a:schemeClr val="bg2"/>
          </a:solidFill>
        </p:spPr>
        <p:txBody>
          <a:bodyPr lIns="180000" tIns="180000" rIns="180000" bIns="180000"/>
          <a:lstStyle>
            <a:lvl1pPr marL="11112" indent="0">
              <a:buNone/>
              <a:defRPr/>
            </a:lvl1pPr>
            <a:lvl2pPr>
              <a:buFontTx/>
              <a:buNone/>
              <a:defRPr/>
            </a:lvl2pPr>
          </a:lstStyle>
          <a:p>
            <a:pPr lvl="0"/>
            <a:r>
              <a:rPr lang="en-US" sz="3600">
                <a:latin typeface="Arial" panose="020B0604020202020204" pitchFamily="34" charset="0"/>
                <a:cs typeface="Arial" panose="020B0604020202020204" pitchFamily="34" charset="0"/>
              </a:rPr>
              <a:t>Edit Master text styles</a:t>
            </a:r>
          </a:p>
        </p:txBody>
      </p:sp>
      <p:sp>
        <p:nvSpPr>
          <p:cNvPr id="8" name="background">
            <a:extLst>
              <a:ext uri="{FF2B5EF4-FFF2-40B4-BE49-F238E27FC236}">
                <a16:creationId xmlns:a16="http://schemas.microsoft.com/office/drawing/2014/main" id="{E0051C4D-5840-9846-A6CC-052B1F915DE4}"/>
              </a:ext>
            </a:extLst>
          </p:cNvPr>
          <p:cNvSpPr>
            <a:spLocks noGrp="1"/>
          </p:cNvSpPr>
          <p:nvPr>
            <p:ph type="body" sz="quarter" idx="14" hasCustomPrompt="1"/>
          </p:nvPr>
        </p:nvSpPr>
        <p:spPr>
          <a:xfrm>
            <a:off x="3286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1</a:t>
            </a:r>
          </a:p>
        </p:txBody>
      </p:sp>
      <p:pic>
        <p:nvPicPr>
          <p:cNvPr id="19" name="Picture" descr="Image">
            <a:extLst>
              <a:ext uri="{FF2B5EF4-FFF2-40B4-BE49-F238E27FC236}">
                <a16:creationId xmlns:a16="http://schemas.microsoft.com/office/drawing/2014/main" id="{7D295661-D9DD-8D43-9041-6814DE8FF69D}"/>
              </a:ext>
            </a:extLst>
          </p:cNvPr>
          <p:cNvPicPr>
            <a:picLocks noChangeAspect="1"/>
          </p:cNvPicPr>
          <p:nvPr userDrawn="1"/>
        </p:nvPicPr>
        <p:blipFill>
          <a:blip r:embed="rId2"/>
          <a:stretch>
            <a:fillRect/>
          </a:stretch>
        </p:blipFill>
        <p:spPr>
          <a:xfrm>
            <a:off x="3905624" y="1290917"/>
            <a:ext cx="1328200" cy="1557617"/>
          </a:xfrm>
          <a:prstGeom prst="rect">
            <a:avLst/>
          </a:prstGeom>
        </p:spPr>
      </p:pic>
      <p:sp>
        <p:nvSpPr>
          <p:cNvPr id="13" name="Text" descr="Text">
            <a:extLst>
              <a:ext uri="{FF2B5EF4-FFF2-40B4-BE49-F238E27FC236}">
                <a16:creationId xmlns:a16="http://schemas.microsoft.com/office/drawing/2014/main" id="{73CED3B5-33C7-894B-9D58-FC396998F4D3}"/>
              </a:ext>
            </a:extLst>
          </p:cNvPr>
          <p:cNvSpPr>
            <a:spLocks noGrp="1"/>
          </p:cNvSpPr>
          <p:nvPr>
            <p:ph type="body" sz="quarter" idx="18"/>
          </p:nvPr>
        </p:nvSpPr>
        <p:spPr>
          <a:xfrm>
            <a:off x="3503712"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9" name="background">
            <a:extLst>
              <a:ext uri="{FF2B5EF4-FFF2-40B4-BE49-F238E27FC236}">
                <a16:creationId xmlns:a16="http://schemas.microsoft.com/office/drawing/2014/main" id="{E69AB749-3152-6149-94E2-048594181730}"/>
              </a:ext>
            </a:extLst>
          </p:cNvPr>
          <p:cNvSpPr>
            <a:spLocks noGrp="1"/>
          </p:cNvSpPr>
          <p:nvPr>
            <p:ph type="body" sz="quarter" idx="15" hasCustomPrompt="1"/>
          </p:nvPr>
        </p:nvSpPr>
        <p:spPr>
          <a:xfrm>
            <a:off x="6238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2</a:t>
            </a:r>
          </a:p>
        </p:txBody>
      </p:sp>
      <p:pic>
        <p:nvPicPr>
          <p:cNvPr id="21" name="Picture" descr="Image">
            <a:extLst>
              <a:ext uri="{FF2B5EF4-FFF2-40B4-BE49-F238E27FC236}">
                <a16:creationId xmlns:a16="http://schemas.microsoft.com/office/drawing/2014/main" id="{34669171-BF23-B54C-8D3F-B1C89E122C36}"/>
              </a:ext>
            </a:extLst>
          </p:cNvPr>
          <p:cNvPicPr>
            <a:picLocks noChangeAspect="1"/>
          </p:cNvPicPr>
          <p:nvPr userDrawn="1"/>
        </p:nvPicPr>
        <p:blipFill>
          <a:blip r:embed="rId2"/>
          <a:stretch>
            <a:fillRect/>
          </a:stretch>
        </p:blipFill>
        <p:spPr>
          <a:xfrm>
            <a:off x="6960096" y="1292400"/>
            <a:ext cx="1328200" cy="1557617"/>
          </a:xfrm>
          <a:prstGeom prst="rect">
            <a:avLst/>
          </a:prstGeom>
        </p:spPr>
      </p:pic>
      <p:sp>
        <p:nvSpPr>
          <p:cNvPr id="14" name="Text" descr="Text">
            <a:extLst>
              <a:ext uri="{FF2B5EF4-FFF2-40B4-BE49-F238E27FC236}">
                <a16:creationId xmlns:a16="http://schemas.microsoft.com/office/drawing/2014/main" id="{87F3A240-3369-0145-B540-5A60FA0848EA}"/>
              </a:ext>
            </a:extLst>
          </p:cNvPr>
          <p:cNvSpPr>
            <a:spLocks noGrp="1"/>
          </p:cNvSpPr>
          <p:nvPr>
            <p:ph type="body" sz="quarter" idx="19"/>
          </p:nvPr>
        </p:nvSpPr>
        <p:spPr>
          <a:xfrm>
            <a:off x="6456040"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10" name="background">
            <a:extLst>
              <a:ext uri="{FF2B5EF4-FFF2-40B4-BE49-F238E27FC236}">
                <a16:creationId xmlns:a16="http://schemas.microsoft.com/office/drawing/2014/main" id="{F708712F-D0E9-B94A-A9B7-F258F0F10A73}"/>
              </a:ext>
            </a:extLst>
          </p:cNvPr>
          <p:cNvSpPr>
            <a:spLocks noGrp="1"/>
          </p:cNvSpPr>
          <p:nvPr>
            <p:ph type="body" sz="quarter" idx="16" hasCustomPrompt="1"/>
          </p:nvPr>
        </p:nvSpPr>
        <p:spPr>
          <a:xfrm>
            <a:off x="9190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3</a:t>
            </a:r>
          </a:p>
        </p:txBody>
      </p:sp>
      <p:pic>
        <p:nvPicPr>
          <p:cNvPr id="22" name="Picture" descr="Image">
            <a:extLst>
              <a:ext uri="{FF2B5EF4-FFF2-40B4-BE49-F238E27FC236}">
                <a16:creationId xmlns:a16="http://schemas.microsoft.com/office/drawing/2014/main" id="{8073F21E-F4EF-B246-B7E8-4FA799EC37BA}"/>
              </a:ext>
            </a:extLst>
          </p:cNvPr>
          <p:cNvPicPr>
            <a:picLocks noChangeAspect="1"/>
          </p:cNvPicPr>
          <p:nvPr userDrawn="1"/>
        </p:nvPicPr>
        <p:blipFill>
          <a:blip r:embed="rId2"/>
          <a:stretch>
            <a:fillRect/>
          </a:stretch>
        </p:blipFill>
        <p:spPr>
          <a:xfrm>
            <a:off x="9840416" y="1290917"/>
            <a:ext cx="1328200" cy="1557617"/>
          </a:xfrm>
          <a:prstGeom prst="rect">
            <a:avLst/>
          </a:prstGeom>
        </p:spPr>
      </p:pic>
      <p:sp>
        <p:nvSpPr>
          <p:cNvPr id="16" name="Text" descr="Text">
            <a:extLst>
              <a:ext uri="{FF2B5EF4-FFF2-40B4-BE49-F238E27FC236}">
                <a16:creationId xmlns:a16="http://schemas.microsoft.com/office/drawing/2014/main" id="{5387EEB0-9F43-E241-9EDB-010FB36582B4}"/>
              </a:ext>
            </a:extLst>
          </p:cNvPr>
          <p:cNvSpPr>
            <a:spLocks noGrp="1"/>
          </p:cNvSpPr>
          <p:nvPr>
            <p:ph type="body" sz="quarter" idx="21"/>
          </p:nvPr>
        </p:nvSpPr>
        <p:spPr>
          <a:xfrm>
            <a:off x="9408368" y="306896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26373E51-46F8-B446-A241-A5395388A9EB}"/>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B8BCFD4B-BF38-E841-868E-C9F3BBC7265C}"/>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DB688DCC-68B7-D349-B50E-BEE3CC1D87CA}"/>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996836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CL two column Imag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5400000" cy="2325802"/>
          </a:xfrm>
        </p:spPr>
        <p:txBody>
          <a:bodyPr/>
          <a:lstStyle>
            <a:lvl1pPr>
              <a:defRPr sz="3600" b="0"/>
            </a:lvl1pPr>
          </a:lstStyle>
          <a:p>
            <a:pPr lvl="0"/>
            <a:r>
              <a:rPr lang="en-GB" dirty="0"/>
              <a:t>Heading</a:t>
            </a:r>
          </a:p>
        </p:txBody>
      </p:sp>
      <p:sp>
        <p:nvSpPr>
          <p:cNvPr id="11" name="Text" descr="Text">
            <a:extLst>
              <a:ext uri="{FF2B5EF4-FFF2-40B4-BE49-F238E27FC236}">
                <a16:creationId xmlns:a16="http://schemas.microsoft.com/office/drawing/2014/main" id="{96CC15FA-5D3D-604E-8882-80A2838906CB}"/>
              </a:ext>
            </a:extLst>
          </p:cNvPr>
          <p:cNvSpPr>
            <a:spLocks noGrp="1"/>
          </p:cNvSpPr>
          <p:nvPr>
            <p:ph type="body" sz="quarter" idx="13"/>
          </p:nvPr>
        </p:nvSpPr>
        <p:spPr>
          <a:xfrm>
            <a:off x="360000" y="3618500"/>
            <a:ext cx="5399088" cy="2617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a:lvl1pPr>
          </a:lstStyle>
          <a:p>
            <a:pPr lvl="0"/>
            <a:r>
              <a:rPr lang="en-US"/>
              <a:t>Edit Master text styles</a:t>
            </a:r>
          </a:p>
        </p:txBody>
      </p:sp>
      <p:sp>
        <p:nvSpPr>
          <p:cNvPr id="7" name="Picture" descr="Image">
            <a:extLst>
              <a:ext uri="{FF2B5EF4-FFF2-40B4-BE49-F238E27FC236}">
                <a16:creationId xmlns:a16="http://schemas.microsoft.com/office/drawing/2014/main" id="{C443FA27-F0DB-1840-998D-206100BED38F}"/>
              </a:ext>
            </a:extLst>
          </p:cNvPr>
          <p:cNvSpPr>
            <a:spLocks noGrp="1"/>
          </p:cNvSpPr>
          <p:nvPr>
            <p:ph type="pic" sz="quarter" idx="18" hasCustomPrompt="1"/>
          </p:nvPr>
        </p:nvSpPr>
        <p:spPr>
          <a:xfrm>
            <a:off x="5940000" y="900000"/>
            <a:ext cx="5400000" cy="5344683"/>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742215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CL three column image">
    <p:spTree>
      <p:nvGrpSpPr>
        <p:cNvPr id="1" name=""/>
        <p:cNvGrpSpPr/>
        <p:nvPr/>
      </p:nvGrpSpPr>
      <p:grpSpPr>
        <a:xfrm>
          <a:off x="0" y="0"/>
          <a:ext cx="0" cy="0"/>
          <a:chOff x="0" y="0"/>
          <a:chExt cx="0" cy="0"/>
        </a:xfrm>
      </p:grpSpPr>
      <p:sp>
        <p:nvSpPr>
          <p:cNvPr id="12" name="Picture" descr="Image">
            <a:extLst>
              <a:ext uri="{FF2B5EF4-FFF2-40B4-BE49-F238E27FC236}">
                <a16:creationId xmlns:a16="http://schemas.microsoft.com/office/drawing/2014/main" id="{935F83AB-29A1-EF49-B6EC-5214A87545D5}"/>
              </a:ext>
            </a:extLst>
          </p:cNvPr>
          <p:cNvSpPr>
            <a:spLocks noGrp="1"/>
          </p:cNvSpPr>
          <p:nvPr>
            <p:ph type="pic" sz="quarter" idx="16" hasCustomPrompt="1"/>
          </p:nvPr>
        </p:nvSpPr>
        <p:spPr>
          <a:xfrm>
            <a:off x="3600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4017600"/>
            <a:ext cx="3420000" cy="2304000"/>
          </a:xfrm>
        </p:spPr>
        <p:txBody>
          <a:bodyPr/>
          <a:lstStyle>
            <a:lvl1pPr marL="180975" indent="-169863">
              <a:tabLst/>
              <a:defRPr sz="1800"/>
            </a:lvl1pPr>
          </a:lstStyle>
          <a:p>
            <a:pPr lvl="0"/>
            <a:r>
              <a:rPr lang="en-US"/>
              <a:t>Edit Master text styles</a:t>
            </a:r>
          </a:p>
        </p:txBody>
      </p:sp>
      <p:sp>
        <p:nvSpPr>
          <p:cNvPr id="13" name="Picture" descr="Image">
            <a:extLst>
              <a:ext uri="{FF2B5EF4-FFF2-40B4-BE49-F238E27FC236}">
                <a16:creationId xmlns:a16="http://schemas.microsoft.com/office/drawing/2014/main" id="{E95E3DE4-2C02-DF4D-871A-130A912A3EB7}"/>
              </a:ext>
            </a:extLst>
          </p:cNvPr>
          <p:cNvSpPr>
            <a:spLocks noGrp="1"/>
          </p:cNvSpPr>
          <p:nvPr>
            <p:ph type="pic" sz="quarter" idx="17" hasCustomPrompt="1"/>
          </p:nvPr>
        </p:nvSpPr>
        <p:spPr>
          <a:xfrm>
            <a:off x="42958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4017600"/>
            <a:ext cx="3420000" cy="2304000"/>
          </a:xfrm>
        </p:spPr>
        <p:txBody>
          <a:bodyPr/>
          <a:lstStyle>
            <a:lvl1pPr marL="180975" indent="-169863">
              <a:tabLst/>
              <a:defRPr sz="1800"/>
            </a:lvl1pPr>
          </a:lstStyle>
          <a:p>
            <a:pPr lvl="0"/>
            <a:r>
              <a:rPr lang="en-US"/>
              <a:t>Edit Master text styles</a:t>
            </a:r>
          </a:p>
        </p:txBody>
      </p:sp>
      <p:sp>
        <p:nvSpPr>
          <p:cNvPr id="15" name="Picture" descr="Image">
            <a:extLst>
              <a:ext uri="{FF2B5EF4-FFF2-40B4-BE49-F238E27FC236}">
                <a16:creationId xmlns:a16="http://schemas.microsoft.com/office/drawing/2014/main" id="{08A0AD7D-724B-E44B-89BE-D93B46E6BC83}"/>
              </a:ext>
            </a:extLst>
          </p:cNvPr>
          <p:cNvSpPr>
            <a:spLocks noGrp="1"/>
          </p:cNvSpPr>
          <p:nvPr>
            <p:ph type="pic" sz="quarter" idx="18" hasCustomPrompt="1"/>
          </p:nvPr>
        </p:nvSpPr>
        <p:spPr>
          <a:xfrm>
            <a:off x="825624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218" y="4017600"/>
            <a:ext cx="3420000" cy="2304000"/>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490858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CL Tabl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1" name="Table" descr="Text / Table">
            <a:extLst>
              <a:ext uri="{FF2B5EF4-FFF2-40B4-BE49-F238E27FC236}">
                <a16:creationId xmlns:a16="http://schemas.microsoft.com/office/drawing/2014/main" id="{4DEFD8C9-6C2B-9C49-9F6F-5A35A2B747AF}"/>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8" name="Text">
            <a:extLst>
              <a:ext uri="{FF2B5EF4-FFF2-40B4-BE49-F238E27FC236}">
                <a16:creationId xmlns:a16="http://schemas.microsoft.com/office/drawing/2014/main" id="{D31E44D0-02C4-914B-B5F4-F5B0F5862CBB}"/>
              </a:ext>
            </a:extLst>
          </p:cNvPr>
          <p:cNvSpPr>
            <a:spLocks noGrp="1"/>
          </p:cNvSpPr>
          <p:nvPr>
            <p:ph type="body" sz="quarter" idx="15"/>
          </p:nvPr>
        </p:nvSpPr>
        <p:spPr>
          <a:xfrm>
            <a:off x="9366454" y="2414430"/>
            <a:ext cx="2557322" cy="2623913"/>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869063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CL Table 2">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able" descr="Text / Table">
            <a:extLst>
              <a:ext uri="{FF2B5EF4-FFF2-40B4-BE49-F238E27FC236}">
                <a16:creationId xmlns:a16="http://schemas.microsoft.com/office/drawing/2014/main" id="{01422A73-1E05-8B44-93EA-70AD3FCEEC9E}"/>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9" name="Text">
            <a:extLst>
              <a:ext uri="{FF2B5EF4-FFF2-40B4-BE49-F238E27FC236}">
                <a16:creationId xmlns:a16="http://schemas.microsoft.com/office/drawing/2014/main" id="{AD015BAE-CDFB-0848-8398-8E01CAEBAAEC}"/>
              </a:ext>
            </a:extLst>
          </p:cNvPr>
          <p:cNvSpPr>
            <a:spLocks noGrp="1"/>
          </p:cNvSpPr>
          <p:nvPr>
            <p:ph type="body" sz="quarter" idx="13"/>
          </p:nvPr>
        </p:nvSpPr>
        <p:spPr>
          <a:xfrm>
            <a:off x="360000" y="3451091"/>
            <a:ext cx="2610000" cy="2894291"/>
          </a:xfrm>
          <a:noFill/>
        </p:spPr>
        <p:txBody>
          <a:bodyPr lIns="0" tIns="0" rIns="0" bIns="0"/>
          <a:lstStyle>
            <a:lvl1pPr>
              <a:defRPr sz="1800"/>
            </a:lvl1pPr>
            <a:lvl2pPr>
              <a:buFontTx/>
              <a:buNone/>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4224706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CL Contact 2 column ">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GB" dirty="0"/>
              <a:t>Useful links &amp; contact details</a:t>
            </a:r>
            <a:endParaRPr lang="en-US" dirty="0"/>
          </a:p>
        </p:txBody>
      </p:sp>
      <p:sp>
        <p:nvSpPr>
          <p:cNvPr id="21" name="Text" descr="Text">
            <a:extLst>
              <a:ext uri="{FF2B5EF4-FFF2-40B4-BE49-F238E27FC236}">
                <a16:creationId xmlns:a16="http://schemas.microsoft.com/office/drawing/2014/main" id="{82579D70-1A08-DC42-8CE8-ACA8360A7F42}"/>
              </a:ext>
            </a:extLst>
          </p:cNvPr>
          <p:cNvSpPr>
            <a:spLocks noGrp="1"/>
          </p:cNvSpPr>
          <p:nvPr>
            <p:ph type="body" sz="quarter" idx="13"/>
          </p:nvPr>
        </p:nvSpPr>
        <p:spPr>
          <a:xfrm>
            <a:off x="360000" y="2412000"/>
            <a:ext cx="5399088" cy="3600000"/>
          </a:xfrm>
        </p:spPr>
        <p:txBody>
          <a:bodyPr/>
          <a:lstStyle>
            <a:lvl1pPr marL="180975" indent="-169863">
              <a:tabLst/>
              <a:defRPr sz="2400">
                <a:latin typeface="+mn-lt"/>
              </a:defRPr>
            </a:lvl1pPr>
          </a:lstStyle>
          <a:p>
            <a:pPr lvl="0"/>
            <a:r>
              <a:rPr lang="en-US"/>
              <a:t>Edit Master text styles</a:t>
            </a:r>
          </a:p>
        </p:txBody>
      </p:sp>
      <p:sp>
        <p:nvSpPr>
          <p:cNvPr id="22" name="Text" descr="Text">
            <a:extLst>
              <a:ext uri="{FF2B5EF4-FFF2-40B4-BE49-F238E27FC236}">
                <a16:creationId xmlns:a16="http://schemas.microsoft.com/office/drawing/2014/main" id="{82B359B7-CB0C-544C-88EE-891FC732EECE}"/>
              </a:ext>
            </a:extLst>
          </p:cNvPr>
          <p:cNvSpPr>
            <a:spLocks noGrp="1"/>
          </p:cNvSpPr>
          <p:nvPr>
            <p:ph type="body" sz="quarter" idx="14"/>
          </p:nvPr>
        </p:nvSpPr>
        <p:spPr>
          <a:xfrm>
            <a:off x="5940000" y="2412000"/>
            <a:ext cx="5399088" cy="3600000"/>
          </a:xfrm>
        </p:spPr>
        <p:txBody>
          <a:bodyPr/>
          <a:lstStyle>
            <a:lvl1pPr marL="180975" indent="-169863">
              <a:tabLst/>
              <a:defRPr sz="2400">
                <a:latin typeface="+mn-lt"/>
              </a:defRPr>
            </a:lvl1pPr>
          </a:lstStyle>
          <a:p>
            <a:pPr lvl="0"/>
            <a:r>
              <a:rPr lang="en-US" sz="2400">
                <a:latin typeface="Arial" panose="020B0604020202020204" pitchFamily="34" charset="0"/>
                <a:cs typeface="Arial" panose="020B0604020202020204" pitchFamily="34" charset="0"/>
              </a:rPr>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2133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CL Title slide 3">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7E0FC6D2-4499-5C4C-8C93-C7590708B796}"/>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11" name="Picture" descr="Image">
            <a:extLst>
              <a:ext uri="{FF2B5EF4-FFF2-40B4-BE49-F238E27FC236}">
                <a16:creationId xmlns:a16="http://schemas.microsoft.com/office/drawing/2014/main" id="{D7C34FC0-F8B1-D041-9578-733D7F3C687D}"/>
              </a:ext>
            </a:extLst>
          </p:cNvPr>
          <p:cNvSpPr>
            <a:spLocks noGrp="1"/>
          </p:cNvSpPr>
          <p:nvPr>
            <p:ph type="pic" sz="quarter" idx="12"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0" name="Main Headline" descr="Headline">
            <a:extLst>
              <a:ext uri="{FF2B5EF4-FFF2-40B4-BE49-F238E27FC236}">
                <a16:creationId xmlns:a16="http://schemas.microsoft.com/office/drawing/2014/main" id="{5F848594-69CD-DA4E-BB25-23F671A7C1BC}"/>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
        <p:nvSpPr>
          <p:cNvPr id="5" name="Sub Heading" descr="Sub heading">
            <a:extLst>
              <a:ext uri="{FF2B5EF4-FFF2-40B4-BE49-F238E27FC236}">
                <a16:creationId xmlns:a16="http://schemas.microsoft.com/office/drawing/2014/main" id="{D5AB2EC5-97D3-8D44-BB0B-9125E87D1F9D}"/>
              </a:ext>
            </a:extLst>
          </p:cNvPr>
          <p:cNvSpPr>
            <a:spLocks noGrp="1"/>
          </p:cNvSpPr>
          <p:nvPr>
            <p:ph type="body" sz="quarter" idx="11"/>
          </p:nvPr>
        </p:nvSpPr>
        <p:spPr>
          <a:xfrm>
            <a:off x="359999" y="3239999"/>
            <a:ext cx="6840000" cy="65177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600" baseline="0">
                <a:solidFill>
                  <a:schemeClr val="tx1"/>
                </a:solidFill>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52369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CL Title slide 2 - single line headline">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FD8CE85-9178-344E-BC9E-19B545ECA60C}"/>
              </a:ext>
            </a:extLst>
          </p:cNvPr>
          <p:cNvSpPr/>
          <p:nvPr userDrawn="1"/>
        </p:nvSpPr>
        <p:spPr>
          <a:xfrm>
            <a:off x="0" y="-1"/>
            <a:ext cx="12192000" cy="252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10" name="Main Headline" descr="Headline">
            <a:extLst>
              <a:ext uri="{FF2B5EF4-FFF2-40B4-BE49-F238E27FC236}">
                <a16:creationId xmlns:a16="http://schemas.microsoft.com/office/drawing/2014/main" id="{14916FEE-2CA1-274A-AB9A-27AE550ED61F}"/>
              </a:ext>
            </a:extLst>
          </p:cNvPr>
          <p:cNvSpPr>
            <a:spLocks noGrp="1" noChangeArrowheads="1"/>
          </p:cNvSpPr>
          <p:nvPr>
            <p:ph type="title" hasCustomPrompt="1"/>
          </p:nvPr>
        </p:nvSpPr>
        <p:spPr bwMode="auto">
          <a:xfrm>
            <a:off x="360000" y="1620000"/>
            <a:ext cx="10800690" cy="81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1" name="Picture " descr="Image">
            <a:extLst>
              <a:ext uri="{FF2B5EF4-FFF2-40B4-BE49-F238E27FC236}">
                <a16:creationId xmlns:a16="http://schemas.microsoft.com/office/drawing/2014/main" id="{7AAB61C2-2ECC-1549-9211-9297F9B818DB}"/>
              </a:ext>
            </a:extLst>
          </p:cNvPr>
          <p:cNvSpPr>
            <a:spLocks noGrp="1"/>
          </p:cNvSpPr>
          <p:nvPr>
            <p:ph type="pic" sz="quarter" idx="12" hasCustomPrompt="1"/>
          </p:nvPr>
        </p:nvSpPr>
        <p:spPr>
          <a:xfrm>
            <a:off x="0" y="2505456"/>
            <a:ext cx="12192000" cy="4352544"/>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Tree>
    <p:extLst>
      <p:ext uri="{BB962C8B-B14F-4D97-AF65-F5344CB8AC3E}">
        <p14:creationId xmlns:p14="http://schemas.microsoft.com/office/powerpoint/2010/main" val="323269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CL Title - Double line - no image">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271759B8-0ABB-3643-884B-0A918443C549}"/>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a:off x="0" y="1440000"/>
            <a:ext cx="12192000" cy="167926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in Headline" descr="Headline">
            <a:extLst>
              <a:ext uri="{FF2B5EF4-FFF2-40B4-BE49-F238E27FC236}">
                <a16:creationId xmlns:a16="http://schemas.microsoft.com/office/drawing/2014/main" id="{0AFC6B55-24BD-7545-82A9-DD37164DF15B}"/>
              </a:ext>
            </a:extLst>
          </p:cNvPr>
          <p:cNvSpPr>
            <a:spLocks noGrp="1" noChangeArrowheads="1"/>
          </p:cNvSpPr>
          <p:nvPr>
            <p:ph type="title" hasCustomPrompt="1"/>
          </p:nvPr>
        </p:nvSpPr>
        <p:spPr bwMode="auto">
          <a:xfrm>
            <a:off x="360000" y="1620000"/>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342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spTree>
    <p:extLst>
      <p:ext uri="{BB962C8B-B14F-4D97-AF65-F5344CB8AC3E}">
        <p14:creationId xmlns:p14="http://schemas.microsoft.com/office/powerpoint/2010/main" val="132625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CL Title  - Double line - half imag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59606069-DCB2-E341-97E0-98600856E2E5}"/>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all" baseline="0">
                <a:solidFill>
                  <a:srgbClr val="FFFFFF"/>
                </a:solidFill>
                <a:latin typeface="+mj-lt"/>
              </a:defRPr>
            </a:lvl1pPr>
          </a:lstStyle>
          <a:p>
            <a:pPr lvl="0"/>
            <a:r>
              <a:rPr lang="en-GB" dirty="0"/>
              <a:t>FACULTY, DEPARTMENT</a:t>
            </a:r>
            <a:endParaRPr lang="en-US" dirty="0"/>
          </a:p>
        </p:txBody>
      </p:sp>
      <p:sp>
        <p:nvSpPr>
          <p:cNvPr id="12" name="Picture" descr="Image">
            <a:extLst>
              <a:ext uri="{FF2B5EF4-FFF2-40B4-BE49-F238E27FC236}">
                <a16:creationId xmlns:a16="http://schemas.microsoft.com/office/drawing/2014/main" id="{A724F846-9E16-0743-9A5C-ED2946248F5A}"/>
              </a:ext>
            </a:extLst>
          </p:cNvPr>
          <p:cNvSpPr>
            <a:spLocks noGrp="1"/>
          </p:cNvSpPr>
          <p:nvPr>
            <p:ph type="pic" sz="quarter" idx="12" hasCustomPrompt="1"/>
          </p:nvPr>
        </p:nvSpPr>
        <p:spPr>
          <a:xfrm>
            <a:off x="0" y="1436914"/>
            <a:ext cx="12192000" cy="1682804"/>
          </a:xfrm>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flipV="1">
            <a:off x="0" y="3122579"/>
            <a:ext cx="12192000" cy="373542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in Headline" descr="Headline">
            <a:extLst>
              <a:ext uri="{FF2B5EF4-FFF2-40B4-BE49-F238E27FC236}">
                <a16:creationId xmlns:a16="http://schemas.microsoft.com/office/drawing/2014/main" id="{F393605F-7BBC-284E-8DAE-0B5B84113824}"/>
              </a:ext>
            </a:extLst>
          </p:cNvPr>
          <p:cNvSpPr>
            <a:spLocks noGrp="1" noChangeArrowheads="1"/>
          </p:cNvSpPr>
          <p:nvPr>
            <p:ph type="title" hasCustomPrompt="1"/>
          </p:nvPr>
        </p:nvSpPr>
        <p:spPr bwMode="auto">
          <a:xfrm>
            <a:off x="360000" y="347047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495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spTree>
    <p:extLst>
      <p:ext uri="{BB962C8B-B14F-4D97-AF65-F5344CB8AC3E}">
        <p14:creationId xmlns:p14="http://schemas.microsoft.com/office/powerpoint/2010/main" val="3842271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 section start 1">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FFFFFF"/>
          </a:solidFill>
        </p:spPr>
        <p:txBody>
          <a:bodyPr lIns="360000" tIns="180000"/>
          <a:lstStyle>
            <a:lvl1pPr>
              <a:defRPr baseline="0">
                <a:solidFill>
                  <a:srgbClr val="000000"/>
                </a:solidFill>
              </a:defRPr>
            </a:lvl1pPr>
          </a:lstStyle>
          <a:p>
            <a:r>
              <a:rPr lang="en-US" dirty="0"/>
              <a:t>Main headline, Arial 44pt bold</a:t>
            </a:r>
          </a:p>
        </p:txBody>
      </p:sp>
      <p:sp>
        <p:nvSpPr>
          <p:cNvPr id="11" name="Sub Heading" descr="Sub heading">
            <a:extLst>
              <a:ext uri="{FF2B5EF4-FFF2-40B4-BE49-F238E27FC236}">
                <a16:creationId xmlns:a16="http://schemas.microsoft.com/office/drawing/2014/main" id="{169F44E5-11A5-074E-ADAE-05ACB4110AED}"/>
              </a:ext>
            </a:extLst>
          </p:cNvPr>
          <p:cNvSpPr>
            <a:spLocks noGrp="1"/>
          </p:cNvSpPr>
          <p:nvPr>
            <p:ph type="body" sz="quarter" idx="15" hasCustomPrompt="1"/>
          </p:nvPr>
        </p:nvSpPr>
        <p:spPr>
          <a:xfrm>
            <a:off x="359228" y="2308225"/>
            <a:ext cx="8719457" cy="1447800"/>
          </a:xfrm>
        </p:spPr>
        <p:txBody>
          <a:bodyPr/>
          <a:lstStyle>
            <a:lvl1pPr marL="11112" indent="0">
              <a:buNone/>
              <a:defRPr>
                <a:solidFill>
                  <a:srgbClr val="000000"/>
                </a:solidFill>
              </a:defRPr>
            </a:lvl1pPr>
          </a:lstStyle>
          <a:p>
            <a:pPr lvl="0"/>
            <a:r>
              <a:rPr lang="en-GB" dirty="0"/>
              <a:t>Large text size, Arial 36 point</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225425" indent="-215900">
              <a:buFont typeface="Arial" panose="020B0604020202020204" pitchFamily="34" charset="0"/>
              <a:buChar char="•"/>
              <a:tabLst/>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baseline="0"/>
            </a:lvl1pPr>
          </a:lstStyle>
          <a:p>
            <a:pPr marL="285750" marR="0" lvl="0" indent="-285750" algn="l" defTabSz="914400" rtl="0" eaLnBrk="1" fontAlgn="base" latinLnBrk="0" hangingPunct="1">
              <a:lnSpc>
                <a:spcPct val="90000"/>
              </a:lnSpc>
              <a:spcBef>
                <a:spcPts val="1000"/>
              </a:spcBef>
              <a:spcAft>
                <a:spcPct val="0"/>
              </a:spcAft>
              <a:buClrTx/>
              <a:buSzTx/>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14499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 section start 2">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000000"/>
          </a:solidFill>
        </p:spPr>
        <p:txBody>
          <a:bodyPr lIns="360000" tIns="180000"/>
          <a:lstStyle>
            <a:lvl1pPr>
              <a:defRPr baseline="0">
                <a:solidFill>
                  <a:schemeClr val="bg1"/>
                </a:solidFill>
              </a:defRPr>
            </a:lvl1pPr>
          </a:lstStyle>
          <a:p>
            <a:r>
              <a:rPr lang="en-US" dirty="0"/>
              <a:t>Main headline, Arial 44pt bold</a:t>
            </a:r>
          </a:p>
        </p:txBody>
      </p:sp>
      <p:sp>
        <p:nvSpPr>
          <p:cNvPr id="4" name="Sub Heading">
            <a:extLst>
              <a:ext uri="{FF2B5EF4-FFF2-40B4-BE49-F238E27FC236}">
                <a16:creationId xmlns:a16="http://schemas.microsoft.com/office/drawing/2014/main" id="{7EFF5C86-B7E9-E24F-A032-A4DF63C9C46C}"/>
              </a:ext>
            </a:extLst>
          </p:cNvPr>
          <p:cNvSpPr>
            <a:spLocks noGrp="1"/>
          </p:cNvSpPr>
          <p:nvPr>
            <p:ph type="body" sz="quarter" idx="15"/>
          </p:nvPr>
        </p:nvSpPr>
        <p:spPr>
          <a:xfrm>
            <a:off x="359228" y="2308225"/>
            <a:ext cx="8719457" cy="1447800"/>
          </a:xfrm>
        </p:spPr>
        <p:txBody>
          <a:bodyPr/>
          <a:lstStyle>
            <a:lvl1pPr marL="11112" indent="0">
              <a:buNone/>
              <a:defRPr>
                <a:solidFill>
                  <a:srgbClr val="FFFFFF"/>
                </a:solidFill>
              </a:defRPr>
            </a:lvl1pPr>
          </a:lstStyle>
          <a:p>
            <a:pPr lvl="0"/>
            <a:r>
              <a:rPr lang="en-US"/>
              <a:t>Edit Master text styles</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11112" indent="0">
              <a:buNone/>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baseline="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14197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 section start 2">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F9ECF375-EFC6-8846-9FEE-E3BEC7506D85}"/>
              </a:ext>
            </a:extLst>
          </p:cNvPr>
          <p:cNvSpPr>
            <a:spLocks noGrp="1"/>
          </p:cNvSpPr>
          <p:nvPr>
            <p:ph type="pic" sz="quarter" idx="12" hasCustomPrompt="1"/>
          </p:nvPr>
        </p:nvSpPr>
        <p:spPr>
          <a:xfrm>
            <a:off x="356616" y="900000"/>
            <a:ext cx="7534656" cy="5448518"/>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440000"/>
            <a:ext cx="6480000" cy="2880000"/>
          </a:xfrm>
          <a:solidFill>
            <a:schemeClr val="bg1"/>
          </a:solidFill>
        </p:spPr>
        <p:txBody>
          <a:bodyPr lIns="360000" tIns="180000"/>
          <a:lstStyle>
            <a:lvl1pPr>
              <a:defRPr baseline="0">
                <a:solidFill>
                  <a:srgbClr val="000000"/>
                </a:solidFill>
              </a:defRPr>
            </a:lvl1pPr>
          </a:lstStyle>
          <a:p>
            <a:r>
              <a:rPr lang="en-US" dirty="0"/>
              <a:t>Main headline, </a:t>
            </a:r>
            <a:br>
              <a:rPr lang="en-US" dirty="0"/>
            </a:br>
            <a:r>
              <a:rPr lang="en-US" dirty="0"/>
              <a:t>Arial 44pt bold</a:t>
            </a:r>
          </a:p>
        </p:txBody>
      </p:sp>
      <p:sp>
        <p:nvSpPr>
          <p:cNvPr id="8" name="Picture " descr="Image">
            <a:extLst>
              <a:ext uri="{FF2B5EF4-FFF2-40B4-BE49-F238E27FC236}">
                <a16:creationId xmlns:a16="http://schemas.microsoft.com/office/drawing/2014/main" id="{9390C092-D95C-EF41-9B4C-B77F203C0B07}"/>
              </a:ext>
            </a:extLst>
          </p:cNvPr>
          <p:cNvSpPr>
            <a:spLocks noGrp="1"/>
          </p:cNvSpPr>
          <p:nvPr>
            <p:ph type="pic" sz="quarter" idx="16" hasCustomPrompt="1"/>
          </p:nvPr>
        </p:nvSpPr>
        <p:spPr>
          <a:xfrm>
            <a:off x="8266715" y="900000"/>
            <a:ext cx="3536848" cy="2906486"/>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9" name="Text" descr="Text">
            <a:extLst>
              <a:ext uri="{FF2B5EF4-FFF2-40B4-BE49-F238E27FC236}">
                <a16:creationId xmlns:a16="http://schemas.microsoft.com/office/drawing/2014/main" id="{B97104E0-DC3E-EB49-A0B8-75D9C6ED8EDC}"/>
              </a:ext>
            </a:extLst>
          </p:cNvPr>
          <p:cNvSpPr>
            <a:spLocks noGrp="1"/>
          </p:cNvSpPr>
          <p:nvPr>
            <p:ph type="body" sz="quarter" idx="15"/>
          </p:nvPr>
        </p:nvSpPr>
        <p:spPr>
          <a:xfrm>
            <a:off x="8262900" y="4164600"/>
            <a:ext cx="3542400" cy="22870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42714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CL single text block">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2" name="Text" descr="Text">
            <a:extLst>
              <a:ext uri="{FF2B5EF4-FFF2-40B4-BE49-F238E27FC236}">
                <a16:creationId xmlns:a16="http://schemas.microsoft.com/office/drawing/2014/main" id="{52E39625-6121-A140-A00B-27BF9DA232CD}"/>
              </a:ext>
            </a:extLst>
          </p:cNvPr>
          <p:cNvSpPr>
            <a:spLocks noGrp="1"/>
          </p:cNvSpPr>
          <p:nvPr>
            <p:ph type="body" sz="quarter" idx="13"/>
          </p:nvPr>
        </p:nvSpPr>
        <p:spPr>
          <a:xfrm>
            <a:off x="360000" y="2412000"/>
            <a:ext cx="10439064"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12/1/22</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7986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UCL branding brackground">
            <a:extLst>
              <a:ext uri="{FF2B5EF4-FFF2-40B4-BE49-F238E27FC236}">
                <a16:creationId xmlns:a16="http://schemas.microsoft.com/office/drawing/2014/main" id="{66A102D5-ABE3-9744-AE9F-9AF93B04BE78}"/>
              </a:ext>
              <a:ext uri="{C183D7F6-B498-43B3-948B-1728B52AA6E4}">
                <adec:decorative xmlns:adec="http://schemas.microsoft.com/office/drawing/2017/decorative" val="1"/>
              </a:ext>
            </a:extLst>
          </p:cNvPr>
          <p:cNvSpPr/>
          <p:nvPr/>
        </p:nvSpPr>
        <p:spPr>
          <a:xfrm>
            <a:off x="0" y="0"/>
            <a:ext cx="12192000" cy="6641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
        <p:nvSpPr>
          <p:cNvPr id="1026" name="Title Headline" descr="Headline">
            <a:extLst>
              <a:ext uri="{FF2B5EF4-FFF2-40B4-BE49-F238E27FC236}">
                <a16:creationId xmlns:a16="http://schemas.microsoft.com/office/drawing/2014/main" id="{1389B5D6-B2B6-B044-8F75-8C9E18FFF8EF}"/>
              </a:ext>
            </a:extLst>
          </p:cNvPr>
          <p:cNvSpPr>
            <a:spLocks noGrp="1" noChangeArrowheads="1"/>
          </p:cNvSpPr>
          <p:nvPr>
            <p:ph type="title"/>
          </p:nvPr>
        </p:nvSpPr>
        <p:spPr bwMode="auto">
          <a:xfrm>
            <a:off x="360000" y="89999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Main headline</a:t>
            </a:r>
            <a:r>
              <a:rPr lang="en-GB" altLang="en-US" dirty="0"/>
              <a:t>, Arial 44pt bold</a:t>
            </a:r>
            <a:endParaRPr lang="en-US" altLang="en-US" dirty="0"/>
          </a:p>
        </p:txBody>
      </p:sp>
      <p:sp>
        <p:nvSpPr>
          <p:cNvPr id="1027" name="Text" descr="Main text">
            <a:extLst>
              <a:ext uri="{FF2B5EF4-FFF2-40B4-BE49-F238E27FC236}">
                <a16:creationId xmlns:a16="http://schemas.microsoft.com/office/drawing/2014/main" id="{840A67E7-10FC-DE4B-8222-DBD366537BA8}"/>
              </a:ext>
            </a:extLst>
          </p:cNvPr>
          <p:cNvSpPr>
            <a:spLocks noGrp="1" noChangeArrowheads="1"/>
          </p:cNvSpPr>
          <p:nvPr>
            <p:ph type="body" idx="1"/>
          </p:nvPr>
        </p:nvSpPr>
        <p:spPr bwMode="auto">
          <a:xfrm>
            <a:off x="360000" y="2376000"/>
            <a:ext cx="10800690"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4"/>
            <a:endParaRPr lang="en-US" dirty="0"/>
          </a:p>
        </p:txBody>
      </p:sp>
      <p:sp>
        <p:nvSpPr>
          <p:cNvPr id="4" name="Date " descr="Date">
            <a:extLst>
              <a:ext uri="{FF2B5EF4-FFF2-40B4-BE49-F238E27FC236}">
                <a16:creationId xmlns:a16="http://schemas.microsoft.com/office/drawing/2014/main" id="{BC7573E6-5C96-F54E-8C6A-D81E27BE4948}"/>
              </a:ext>
            </a:extLst>
          </p:cNvPr>
          <p:cNvSpPr>
            <a:spLocks noGrp="1"/>
          </p:cNvSpPr>
          <p:nvPr>
            <p:ph type="dt" sz="half" idx="2"/>
          </p:nvPr>
        </p:nvSpPr>
        <p:spPr>
          <a:xfrm>
            <a:off x="362211" y="6480000"/>
            <a:ext cx="2743200" cy="360000"/>
          </a:xfrm>
          <a:prstGeom prst="rect">
            <a:avLst/>
          </a:prstGeom>
        </p:spPr>
        <p:txBody>
          <a:bodyPr vert="horz" lIns="0" tIns="0" rIns="0" bIns="0" rtlCol="0" anchor="t" anchorCtr="0"/>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C6478F44-CA4B-8F47-8400-2C19AC9A20AB}" type="datetimeFigureOut">
              <a:rPr lang="en-US" smtClean="0"/>
              <a:pPr>
                <a:defRPr/>
              </a:pPr>
              <a:t>12/1/22</a:t>
            </a:fld>
            <a:endParaRPr lang="en-US" dirty="0"/>
          </a:p>
        </p:txBody>
      </p:sp>
      <p:sp>
        <p:nvSpPr>
          <p:cNvPr id="5" name="Footer " descr="Footer title">
            <a:extLst>
              <a:ext uri="{FF2B5EF4-FFF2-40B4-BE49-F238E27FC236}">
                <a16:creationId xmlns:a16="http://schemas.microsoft.com/office/drawing/2014/main" id="{1B01C4CC-C66F-714D-B313-340C31FA703F}"/>
              </a:ext>
            </a:extLst>
          </p:cNvPr>
          <p:cNvSpPr>
            <a:spLocks noGrp="1"/>
          </p:cNvSpPr>
          <p:nvPr>
            <p:ph type="ftr" sz="quarter" idx="3"/>
          </p:nvPr>
        </p:nvSpPr>
        <p:spPr>
          <a:xfrm>
            <a:off x="4320000" y="6480000"/>
            <a:ext cx="6480000" cy="360000"/>
          </a:xfrm>
          <a:prstGeom prst="rect">
            <a:avLst/>
          </a:prstGeom>
        </p:spPr>
        <p:txBody>
          <a:bodyPr vert="horz" lIns="0" tIns="0" rIns="0" bIns="0" rtlCol="0" anchor="t" anchorCtr="0"/>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descr="Page number">
            <a:extLst>
              <a:ext uri="{FF2B5EF4-FFF2-40B4-BE49-F238E27FC236}">
                <a16:creationId xmlns:a16="http://schemas.microsoft.com/office/drawing/2014/main" id="{D2C68658-D4C2-394E-8334-67AC9BE3F122}"/>
              </a:ext>
            </a:extLst>
          </p:cNvPr>
          <p:cNvSpPr>
            <a:spLocks noGrp="1"/>
          </p:cNvSpPr>
          <p:nvPr>
            <p:ph type="sldNum" sz="quarter" idx="4"/>
          </p:nvPr>
        </p:nvSpPr>
        <p:spPr>
          <a:xfrm>
            <a:off x="11123111" y="6480000"/>
            <a:ext cx="769307" cy="269918"/>
          </a:xfrm>
          <a:prstGeom prst="rect">
            <a:avLst/>
          </a:prstGeom>
        </p:spPr>
        <p:txBody>
          <a:bodyPr vert="horz" lIns="0" tIns="0" rIns="0" bIns="0" rtlCol="0" anchor="t" anchorCtr="0"/>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0021098"/>
      </p:ext>
    </p:extLst>
  </p:cSld>
  <p:clrMap bg1="lt1" tx1="dk1" bg2="lt2" tx2="dk2" accent1="accent1" accent2="accent2" accent3="accent3" accent4="accent4" accent5="accent5" accent6="accent6" hlink="hlink" folHlink="folHlink"/>
  <p:sldLayoutIdLst>
    <p:sldLayoutId id="2147483720" r:id="rId1"/>
    <p:sldLayoutId id="2147483722" r:id="rId2"/>
    <p:sldLayoutId id="2147483723"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xStyles>
    <p:title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Char char="•"/>
        <a:tabLst/>
        <a:defRPr sz="3600" kern="1200" baseline="0">
          <a:solidFill>
            <a:schemeClr val="tx1"/>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medium.com/nerd-for-tech/what-are-the-ai-applications-for-satellite-imagery-in-machine-learning-3495b2abe514"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earthdatascience.org/courses/use-data-open-source-python/intro-vector-data-python/spatial-data-vector-shapefiles/" TargetMode="External"/><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kodu.ut.ee/~kmoch/geopython2021/L1/Geometric-Objects.html" TargetMode="External"/><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streetmap.org/" TargetMode="External"/><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hyperlink" Target="https://github.com/gboeing/osmnx"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atacarpentry.org/organization-geospatial/01-intro-raster-data/" TargetMode="External"/><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ibm.com/learningpaths/data-analysis-using-python/working-with-geospatial-raster-data-in-python/" TargetMode="External"/><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geoawesomeness.com/map-distortions/" TargetMode="External"/><Relationship Id="rId2" Type="http://schemas.openxmlformats.org/officeDocument/2006/relationships/image" Target="../media/image20.jpeg"/><Relationship Id="rId1" Type="http://schemas.openxmlformats.org/officeDocument/2006/relationships/slideLayout" Target="../slideLayouts/slideLayout9.xml"/><Relationship Id="rId5" Type="http://schemas.openxmlformats.org/officeDocument/2006/relationships/hyperlink" Target="https://gistbok.ucgis.org/bok-topics/2018-quarter-02/map-projections"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geopandas.org/" TargetMode="External"/><Relationship Id="rId7" Type="http://schemas.openxmlformats.org/officeDocument/2006/relationships/hyperlink" Target="https://gdal.org/" TargetMode="External"/><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hyperlink" Target="https://matplotlib.org/"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hyperlink" Target="https://www.anaconda.com/"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hyperlink" Target="https://jupyter.org/" TargetMode="External"/><Relationship Id="rId3" Type="http://schemas.openxmlformats.org/officeDocument/2006/relationships/hyperlink" Target="http://www.python.org/" TargetMode="External"/><Relationship Id="rId7" Type="http://schemas.openxmlformats.org/officeDocument/2006/relationships/hyperlink" Target="https://github.com/gboeing/osmnx" TargetMode="External"/><Relationship Id="rId12" Type="http://schemas.openxmlformats.org/officeDocument/2006/relationships/hyperlink" Target="https://pythongis.org/" TargetMode="External"/><Relationship Id="rId2" Type="http://schemas.openxmlformats.org/officeDocument/2006/relationships/hyperlink" Target="https://github.com/lbuk/UD_Intro_SDSML2022" TargetMode="External"/><Relationship Id="rId1" Type="http://schemas.openxmlformats.org/officeDocument/2006/relationships/slideLayout" Target="../slideLayouts/slideLayout9.xml"/><Relationship Id="rId6" Type="http://schemas.openxmlformats.org/officeDocument/2006/relationships/hyperlink" Target="https://scikit-learn.org/stable/" TargetMode="External"/><Relationship Id="rId11" Type="http://schemas.openxmlformats.org/officeDocument/2006/relationships/hyperlink" Target="https://courses.spatialthoughts.com/python-foundation.html" TargetMode="External"/><Relationship Id="rId5" Type="http://schemas.openxmlformats.org/officeDocument/2006/relationships/hyperlink" Target="https://geopandas.org/" TargetMode="External"/><Relationship Id="rId10" Type="http://schemas.openxmlformats.org/officeDocument/2006/relationships/hyperlink" Target="https://geographicdata.science/book/intro.html" TargetMode="External"/><Relationship Id="rId4" Type="http://schemas.openxmlformats.org/officeDocument/2006/relationships/hyperlink" Target="https://matplotlib.org/" TargetMode="External"/><Relationship Id="rId9" Type="http://schemas.openxmlformats.org/officeDocument/2006/relationships/hyperlink" Target="https://livebook.manning.com/book/geoprocessing-with-pyth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carto.com/what-is-spatial-data-science/" TargetMode="External"/><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spacesyntax.online/"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wiki.openstreetmap.org/wiki/OSMnx" TargetMode="External"/><Relationship Id="rId2" Type="http://schemas.openxmlformats.org/officeDocument/2006/relationships/image" Target="../media/image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descr="Heading"/>
          <p:cNvSpPr>
            <a:spLocks noGrp="1"/>
          </p:cNvSpPr>
          <p:nvPr>
            <p:ph type="title"/>
          </p:nvPr>
        </p:nvSpPr>
        <p:spPr>
          <a:xfrm>
            <a:off x="0" y="2046816"/>
            <a:ext cx="12192000" cy="3022896"/>
          </a:xfrm>
        </p:spPr>
        <p:txBody>
          <a:bodyPr/>
          <a:lstStyle/>
          <a:p>
            <a:pPr>
              <a:lnSpc>
                <a:spcPct val="100000"/>
              </a:lnSpc>
            </a:pPr>
            <a:r>
              <a:rPr lang="en-GB" dirty="0"/>
              <a:t>Introduction to Spatial Data Science and Machine Learning</a:t>
            </a:r>
            <a:br>
              <a:rPr lang="en-GB" dirty="0"/>
            </a:br>
            <a:r>
              <a:rPr lang="en-GB" sz="3000" b="0" i="0" dirty="0">
                <a:solidFill>
                  <a:srgbClr val="000000"/>
                </a:solidFill>
                <a:effectLst/>
                <a:latin typeface="Arial" panose="020B0604020202020204" pitchFamily="34" charset="0"/>
                <a:cs typeface="Arial" panose="020B0604020202020204" pitchFamily="34" charset="0"/>
              </a:rPr>
              <a:t>Urban Design B-Pro 2022/2023</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sz="2500" b="0" dirty="0">
                <a:latin typeface="Arial" panose="020B0604020202020204" pitchFamily="34" charset="0"/>
                <a:cs typeface="Arial" panose="020B0604020202020204" pitchFamily="34" charset="0"/>
              </a:rPr>
              <a:t>Liam Thomas Bolton</a:t>
            </a:r>
            <a:br>
              <a:rPr lang="en-GB" sz="2500" b="0" dirty="0">
                <a:latin typeface="Arial" panose="020B0604020202020204" pitchFamily="34" charset="0"/>
                <a:cs typeface="Arial" panose="020B0604020202020204" pitchFamily="34" charset="0"/>
              </a:rPr>
            </a:br>
            <a:r>
              <a:rPr lang="en-GB" sz="2500" b="0" dirty="0">
                <a:latin typeface="Arial" panose="020B0604020202020204" pitchFamily="34" charset="0"/>
                <a:cs typeface="Arial" panose="020B0604020202020204" pitchFamily="34" charset="0"/>
              </a:rPr>
              <a:t>PhD Architectural Space and Computation student and PGTA</a:t>
            </a:r>
          </a:p>
        </p:txBody>
      </p:sp>
      <p:sp>
        <p:nvSpPr>
          <p:cNvPr id="2" name="TextBox 1">
            <a:extLst>
              <a:ext uri="{FF2B5EF4-FFF2-40B4-BE49-F238E27FC236}">
                <a16:creationId xmlns:a16="http://schemas.microsoft.com/office/drawing/2014/main" id="{5BA97AC5-C569-CF31-026C-E0EFDDE8B617}"/>
              </a:ext>
            </a:extLst>
          </p:cNvPr>
          <p:cNvSpPr txBox="1"/>
          <p:nvPr/>
        </p:nvSpPr>
        <p:spPr>
          <a:xfrm>
            <a:off x="7442522" y="486137"/>
            <a:ext cx="184731" cy="369332"/>
          </a:xfrm>
          <a:prstGeom prst="rect">
            <a:avLst/>
          </a:prstGeom>
          <a:noFill/>
        </p:spPr>
        <p:txBody>
          <a:bodyPr wrap="none" rtlCol="0">
            <a:spAutoFit/>
          </a:bodyPr>
          <a:lstStyle/>
          <a:p>
            <a:pPr algn="l"/>
            <a:endParaRPr lang="en-US" dirty="0"/>
          </a:p>
        </p:txBody>
      </p:sp>
    </p:spTree>
    <p:extLst>
      <p:ext uri="{BB962C8B-B14F-4D97-AF65-F5344CB8AC3E}">
        <p14:creationId xmlns:p14="http://schemas.microsoft.com/office/powerpoint/2010/main" val="1615947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A535C45-AA75-0E34-F900-CA53470AF3C3}"/>
              </a:ext>
            </a:extLst>
          </p:cNvPr>
          <p:cNvSpPr txBox="1">
            <a:spLocks/>
          </p:cNvSpPr>
          <p:nvPr/>
        </p:nvSpPr>
        <p:spPr bwMode="auto">
          <a:xfrm>
            <a:off x="403366" y="1199395"/>
            <a:ext cx="8999900" cy="655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2000" dirty="0"/>
              <a:t>Machine Learning </a:t>
            </a:r>
          </a:p>
        </p:txBody>
      </p:sp>
      <p:sp>
        <p:nvSpPr>
          <p:cNvPr id="19" name="TextBox 18">
            <a:extLst>
              <a:ext uri="{FF2B5EF4-FFF2-40B4-BE49-F238E27FC236}">
                <a16:creationId xmlns:a16="http://schemas.microsoft.com/office/drawing/2014/main" id="{3D6E98ED-5473-F9AD-29C5-7AACEC0BAEE7}"/>
              </a:ext>
            </a:extLst>
          </p:cNvPr>
          <p:cNvSpPr txBox="1"/>
          <p:nvPr/>
        </p:nvSpPr>
        <p:spPr>
          <a:xfrm>
            <a:off x="5313872" y="8160589"/>
            <a:ext cx="184731" cy="369332"/>
          </a:xfrm>
          <a:prstGeom prst="rect">
            <a:avLst/>
          </a:prstGeom>
          <a:noFill/>
        </p:spPr>
        <p:txBody>
          <a:bodyPr wrap="none" rtlCol="0">
            <a:spAutoFit/>
          </a:bodyPr>
          <a:lstStyle/>
          <a:p>
            <a:pPr algn="l"/>
            <a:endParaRPr lang="en-US" dirty="0"/>
          </a:p>
        </p:txBody>
      </p:sp>
      <p:sp>
        <p:nvSpPr>
          <p:cNvPr id="21" name="TextBox 20">
            <a:extLst>
              <a:ext uri="{FF2B5EF4-FFF2-40B4-BE49-F238E27FC236}">
                <a16:creationId xmlns:a16="http://schemas.microsoft.com/office/drawing/2014/main" id="{020E0B15-3C96-F0C3-8E92-198D83937CC0}"/>
              </a:ext>
            </a:extLst>
          </p:cNvPr>
          <p:cNvSpPr txBox="1"/>
          <p:nvPr/>
        </p:nvSpPr>
        <p:spPr>
          <a:xfrm>
            <a:off x="922275" y="6127333"/>
            <a:ext cx="10950411" cy="307777"/>
          </a:xfrm>
          <a:prstGeom prst="rect">
            <a:avLst/>
          </a:prstGeom>
          <a:noFill/>
        </p:spPr>
        <p:txBody>
          <a:bodyPr wrap="square">
            <a:spAutoFit/>
          </a:bodyPr>
          <a:lstStyle/>
          <a:p>
            <a:r>
              <a:rPr lang="en-US" sz="1400" dirty="0"/>
              <a:t>Rayan Potter, </a:t>
            </a:r>
            <a:r>
              <a:rPr lang="en-US" sz="1400" dirty="0">
                <a:hlinkClick r:id="rId2"/>
              </a:rPr>
              <a:t>https://medium.com/nerd-for-tech/what-are-the-ai-applications-for-satellite-imagery-in-machine-learning-3495b2abe514</a:t>
            </a:r>
            <a:r>
              <a:rPr lang="en-US" sz="1400" dirty="0"/>
              <a:t> </a:t>
            </a:r>
          </a:p>
        </p:txBody>
      </p:sp>
      <p:pic>
        <p:nvPicPr>
          <p:cNvPr id="15376" name="Picture 16">
            <a:extLst>
              <a:ext uri="{FF2B5EF4-FFF2-40B4-BE49-F238E27FC236}">
                <a16:creationId xmlns:a16="http://schemas.microsoft.com/office/drawing/2014/main" id="{59150BA1-C41A-7236-82B2-89CC3FC33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432" y="1714205"/>
            <a:ext cx="10387013" cy="441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616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3EB33-EA83-05FB-760B-F650D39E524F}"/>
              </a:ext>
            </a:extLst>
          </p:cNvPr>
          <p:cNvSpPr>
            <a:spLocks noGrp="1"/>
          </p:cNvSpPr>
          <p:nvPr>
            <p:ph type="title"/>
          </p:nvPr>
        </p:nvSpPr>
        <p:spPr>
          <a:xfrm>
            <a:off x="360000" y="899998"/>
            <a:ext cx="11832000" cy="5795269"/>
          </a:xfrm>
        </p:spPr>
        <p:txBody>
          <a:bodyPr/>
          <a:lstStyle/>
          <a:p>
            <a:r>
              <a:rPr lang="en-US" sz="3500" dirty="0"/>
              <a:t>Software and Tools for Spatial Data Science</a:t>
            </a:r>
            <a:br>
              <a:rPr lang="en-US" sz="3500" dirty="0"/>
            </a:br>
            <a:r>
              <a:rPr lang="en-US" sz="2800" b="0" dirty="0"/>
              <a:t>Computational skills are essential to many aspects of spatial data science and machine learning as well as urban design. A range of software tools for performing spatial data science and machine learning exist.</a:t>
            </a:r>
            <a:br>
              <a:rPr lang="en-US" sz="3000" b="0" dirty="0"/>
            </a:br>
            <a:br>
              <a:rPr lang="en-US" sz="3000" b="0" dirty="0"/>
            </a:br>
            <a:br>
              <a:rPr lang="en-US" sz="3000" b="0" dirty="0"/>
            </a:br>
            <a:endParaRPr lang="en-US" sz="3000" b="0" dirty="0"/>
          </a:p>
        </p:txBody>
      </p:sp>
      <p:pic>
        <p:nvPicPr>
          <p:cNvPr id="5122" name="Picture 2">
            <a:extLst>
              <a:ext uri="{FF2B5EF4-FFF2-40B4-BE49-F238E27FC236}">
                <a16:creationId xmlns:a16="http://schemas.microsoft.com/office/drawing/2014/main" id="{0604397A-64F5-B8D9-432B-B72245E0A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20" y="2947223"/>
            <a:ext cx="5111265" cy="15154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 (programming language) - Wikipedia">
            <a:extLst>
              <a:ext uri="{FF2B5EF4-FFF2-40B4-BE49-F238E27FC236}">
                <a16:creationId xmlns:a16="http://schemas.microsoft.com/office/drawing/2014/main" id="{AF1CB36D-A8A7-C2FD-E039-9DB38A3A6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906" y="5285275"/>
            <a:ext cx="1709845" cy="132517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What is PostgreSQL">
            <a:extLst>
              <a:ext uri="{FF2B5EF4-FFF2-40B4-BE49-F238E27FC236}">
                <a16:creationId xmlns:a16="http://schemas.microsoft.com/office/drawing/2014/main" id="{49FA5077-D703-9E01-99CD-D0E965C9E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316" y="2947223"/>
            <a:ext cx="2186766" cy="170081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B30C53F4-0FD6-A822-EEFB-A9D97EF8E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2917" y="4886951"/>
            <a:ext cx="2651483" cy="78923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ArcGIS - Wikipedia">
            <a:extLst>
              <a:ext uri="{FF2B5EF4-FFF2-40B4-BE49-F238E27FC236}">
                <a16:creationId xmlns:a16="http://schemas.microsoft.com/office/drawing/2014/main" id="{C55C76CA-B2D7-30F7-E65B-3672F1BD8D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6580" y="3797632"/>
            <a:ext cx="2123772" cy="2123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15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a:extLst>
              <a:ext uri="{FF2B5EF4-FFF2-40B4-BE49-F238E27FC236}">
                <a16:creationId xmlns:a16="http://schemas.microsoft.com/office/drawing/2014/main" id="{BCE61736-6F31-C9E5-DB20-F83E4A842068}"/>
              </a:ext>
            </a:extLst>
          </p:cNvPr>
          <p:cNvSpPr>
            <a:spLocks noGrp="1"/>
          </p:cNvSpPr>
          <p:nvPr>
            <p:ph type="title"/>
          </p:nvPr>
        </p:nvSpPr>
        <p:spPr>
          <a:xfrm>
            <a:off x="360000" y="2196000"/>
            <a:ext cx="4640263" cy="3638758"/>
          </a:xfrm>
        </p:spPr>
        <p:txBody>
          <a:bodyPr/>
          <a:lstStyle/>
          <a:p>
            <a:pPr marL="0" indent="0">
              <a:buNone/>
            </a:pPr>
            <a:r>
              <a:rPr lang="en-GB" dirty="0"/>
              <a:t>01. Spatial Data</a:t>
            </a:r>
            <a:br>
              <a:rPr lang="en-GB" dirty="0"/>
            </a:br>
            <a:br>
              <a:rPr lang="en-GB" dirty="0"/>
            </a:br>
            <a:r>
              <a:rPr lang="en-GB" sz="3500" b="1" i="0" dirty="0">
                <a:solidFill>
                  <a:srgbClr val="24292F"/>
                </a:solidFill>
                <a:effectLst/>
                <a:latin typeface="-apple-system"/>
              </a:rPr>
              <a:t>01_spatial_data</a:t>
            </a:r>
            <a:br>
              <a:rPr lang="en-GB" sz="5400" dirty="0"/>
            </a:br>
            <a:r>
              <a:rPr lang="en-GB" sz="3000" b="0" dirty="0">
                <a:latin typeface="-apple-system"/>
              </a:rPr>
              <a:t>- data</a:t>
            </a:r>
            <a:br>
              <a:rPr lang="en-GB" sz="3000" b="0" i="0" u="none" strike="noStrike" dirty="0">
                <a:effectLst/>
                <a:latin typeface="-apple-system"/>
              </a:rPr>
            </a:br>
            <a:r>
              <a:rPr lang="en-GB" sz="3000" b="0" i="0" u="none" strike="noStrike" dirty="0">
                <a:effectLst/>
                <a:latin typeface="-apple-system"/>
              </a:rPr>
              <a:t>- notebook</a:t>
            </a:r>
            <a:br>
              <a:rPr lang="en-GB" sz="4400" b="0" i="0" u="none" strike="noStrike" dirty="0">
                <a:effectLst/>
                <a:latin typeface="-apple-system"/>
              </a:rPr>
            </a:br>
            <a:endParaRPr lang="en-GB" dirty="0"/>
          </a:p>
        </p:txBody>
      </p:sp>
    </p:spTree>
    <p:extLst>
      <p:ext uri="{BB962C8B-B14F-4D97-AF65-F5344CB8AC3E}">
        <p14:creationId xmlns:p14="http://schemas.microsoft.com/office/powerpoint/2010/main" val="3804532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GIS in Python: Introduction to Vector Format Spatial Data - Points, Lines  and Polygons | Earth Data Science - Earth Lab">
            <a:extLst>
              <a:ext uri="{FF2B5EF4-FFF2-40B4-BE49-F238E27FC236}">
                <a16:creationId xmlns:a16="http://schemas.microsoft.com/office/drawing/2014/main" id="{8DAC6B91-E3C9-49AD-3CD2-971733B72B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5" t="1128" r="-626" b="2650"/>
          <a:stretch/>
        </p:blipFill>
        <p:spPr bwMode="auto">
          <a:xfrm>
            <a:off x="5380618" y="801279"/>
            <a:ext cx="5460208" cy="54392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CFA5EE-5AF8-E961-0E7F-9E0D2933F224}"/>
              </a:ext>
            </a:extLst>
          </p:cNvPr>
          <p:cNvSpPr txBox="1"/>
          <p:nvPr/>
        </p:nvSpPr>
        <p:spPr>
          <a:xfrm>
            <a:off x="5380618" y="6240545"/>
            <a:ext cx="5882468" cy="523220"/>
          </a:xfrm>
          <a:prstGeom prst="rect">
            <a:avLst/>
          </a:prstGeom>
          <a:noFill/>
        </p:spPr>
        <p:txBody>
          <a:bodyPr wrap="square">
            <a:spAutoFit/>
          </a:bodyPr>
          <a:lstStyle/>
          <a:p>
            <a:r>
              <a:rPr lang="en-US" sz="1400" dirty="0"/>
              <a:t>Earth Lab, </a:t>
            </a:r>
            <a:r>
              <a:rPr lang="en-US" sz="1400" dirty="0">
                <a:hlinkClick r:id="rId3"/>
              </a:rPr>
              <a:t>https://www.earthdatascience.org/courses/use-data-open-source-python/intro-vector-data-python/spatial-data-vector-shapefiles/</a:t>
            </a:r>
            <a:r>
              <a:rPr lang="en-US" sz="1400" dirty="0"/>
              <a:t> </a:t>
            </a:r>
          </a:p>
        </p:txBody>
      </p:sp>
      <p:sp>
        <p:nvSpPr>
          <p:cNvPr id="7" name="Title 1">
            <a:extLst>
              <a:ext uri="{FF2B5EF4-FFF2-40B4-BE49-F238E27FC236}">
                <a16:creationId xmlns:a16="http://schemas.microsoft.com/office/drawing/2014/main" id="{6BA5238D-2B01-3C6D-441B-70CB6E464A16}"/>
              </a:ext>
            </a:extLst>
          </p:cNvPr>
          <p:cNvSpPr>
            <a:spLocks noGrp="1"/>
          </p:cNvSpPr>
          <p:nvPr>
            <p:ph type="title"/>
          </p:nvPr>
        </p:nvSpPr>
        <p:spPr>
          <a:xfrm>
            <a:off x="360000" y="899999"/>
            <a:ext cx="11832000" cy="820313"/>
          </a:xfrm>
        </p:spPr>
        <p:txBody>
          <a:bodyPr/>
          <a:lstStyle/>
          <a:p>
            <a:r>
              <a:rPr lang="en-US" sz="3500" dirty="0"/>
              <a:t>Vector Data</a:t>
            </a:r>
            <a:br>
              <a:rPr lang="en-US" sz="3500" dirty="0"/>
            </a:br>
            <a:br>
              <a:rPr lang="en-US" sz="3500" dirty="0"/>
            </a:br>
            <a:endParaRPr lang="en-US" sz="3000" b="0" dirty="0"/>
          </a:p>
        </p:txBody>
      </p:sp>
      <p:sp>
        <p:nvSpPr>
          <p:cNvPr id="8" name="TextBox 7">
            <a:extLst>
              <a:ext uri="{FF2B5EF4-FFF2-40B4-BE49-F238E27FC236}">
                <a16:creationId xmlns:a16="http://schemas.microsoft.com/office/drawing/2014/main" id="{E8B08E4C-FC92-3738-9DE4-7E33EEBA5665}"/>
              </a:ext>
            </a:extLst>
          </p:cNvPr>
          <p:cNvSpPr txBox="1"/>
          <p:nvPr/>
        </p:nvSpPr>
        <p:spPr>
          <a:xfrm>
            <a:off x="265338" y="1490008"/>
            <a:ext cx="4888553" cy="553998"/>
          </a:xfrm>
          <a:prstGeom prst="rect">
            <a:avLst/>
          </a:prstGeom>
          <a:noFill/>
        </p:spPr>
        <p:txBody>
          <a:bodyPr wrap="square">
            <a:spAutoFit/>
          </a:bodyPr>
          <a:lstStyle/>
          <a:p>
            <a:r>
              <a:rPr lang="en-GB" sz="3000" b="0" i="0" dirty="0">
                <a:solidFill>
                  <a:srgbClr val="000000"/>
                </a:solidFill>
                <a:effectLst/>
              </a:rPr>
              <a:t>Points, lines and polygons.</a:t>
            </a:r>
          </a:p>
        </p:txBody>
      </p:sp>
    </p:spTree>
    <p:extLst>
      <p:ext uri="{BB962C8B-B14F-4D97-AF65-F5344CB8AC3E}">
        <p14:creationId xmlns:p14="http://schemas.microsoft.com/office/powerpoint/2010/main" val="712069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A5238D-2B01-3C6D-441B-70CB6E464A16}"/>
              </a:ext>
            </a:extLst>
          </p:cNvPr>
          <p:cNvSpPr>
            <a:spLocks noGrp="1"/>
          </p:cNvSpPr>
          <p:nvPr>
            <p:ph type="title"/>
          </p:nvPr>
        </p:nvSpPr>
        <p:spPr>
          <a:xfrm>
            <a:off x="360000" y="899999"/>
            <a:ext cx="11832000" cy="820313"/>
          </a:xfrm>
        </p:spPr>
        <p:txBody>
          <a:bodyPr/>
          <a:lstStyle/>
          <a:p>
            <a:r>
              <a:rPr lang="en-US" sz="2300" dirty="0"/>
              <a:t>Geometry</a:t>
            </a:r>
            <a:br>
              <a:rPr lang="en-US" sz="3500" dirty="0"/>
            </a:br>
            <a:br>
              <a:rPr lang="en-US" sz="3500" dirty="0"/>
            </a:br>
            <a:endParaRPr lang="en-US" sz="3000" b="0" dirty="0"/>
          </a:p>
        </p:txBody>
      </p:sp>
      <p:sp>
        <p:nvSpPr>
          <p:cNvPr id="8" name="TextBox 7">
            <a:extLst>
              <a:ext uri="{FF2B5EF4-FFF2-40B4-BE49-F238E27FC236}">
                <a16:creationId xmlns:a16="http://schemas.microsoft.com/office/drawing/2014/main" id="{E8B08E4C-FC92-3738-9DE4-7E33EEBA5665}"/>
              </a:ext>
            </a:extLst>
          </p:cNvPr>
          <p:cNvSpPr txBox="1"/>
          <p:nvPr/>
        </p:nvSpPr>
        <p:spPr>
          <a:xfrm>
            <a:off x="360000" y="1310155"/>
            <a:ext cx="4888553" cy="2554545"/>
          </a:xfrm>
          <a:prstGeom prst="rect">
            <a:avLst/>
          </a:prstGeom>
          <a:noFill/>
        </p:spPr>
        <p:txBody>
          <a:bodyPr wrap="square">
            <a:spAutoFit/>
          </a:bodyPr>
          <a:lstStyle/>
          <a:p>
            <a:r>
              <a:rPr lang="en-GB" sz="2000" dirty="0">
                <a:solidFill>
                  <a:srgbClr val="000000"/>
                </a:solidFill>
              </a:rPr>
              <a:t>Simple Features:</a:t>
            </a:r>
          </a:p>
          <a:p>
            <a:pPr marL="457200" indent="-457200">
              <a:buFont typeface="Arial" panose="020B0604020202020204" pitchFamily="34" charset="0"/>
              <a:buChar char="•"/>
            </a:pPr>
            <a:r>
              <a:rPr lang="en-GB" sz="2000" dirty="0">
                <a:solidFill>
                  <a:srgbClr val="000000"/>
                </a:solidFill>
              </a:rPr>
              <a:t>Point</a:t>
            </a:r>
          </a:p>
          <a:p>
            <a:pPr marL="457200" indent="-457200">
              <a:buFont typeface="Arial" panose="020B0604020202020204" pitchFamily="34" charset="0"/>
              <a:buChar char="•"/>
            </a:pPr>
            <a:r>
              <a:rPr lang="en-GB" sz="2000" b="0" i="0" dirty="0">
                <a:solidFill>
                  <a:srgbClr val="000000"/>
                </a:solidFill>
                <a:effectLst/>
              </a:rPr>
              <a:t>MultiPoint</a:t>
            </a:r>
          </a:p>
          <a:p>
            <a:pPr marL="457200" indent="-457200">
              <a:buFont typeface="Arial" panose="020B0604020202020204" pitchFamily="34" charset="0"/>
              <a:buChar char="•"/>
            </a:pPr>
            <a:r>
              <a:rPr lang="en-GB" sz="2000" dirty="0">
                <a:solidFill>
                  <a:srgbClr val="000000"/>
                </a:solidFill>
              </a:rPr>
              <a:t>LineString</a:t>
            </a:r>
          </a:p>
          <a:p>
            <a:pPr marL="457200" indent="-457200">
              <a:buFont typeface="Arial" panose="020B0604020202020204" pitchFamily="34" charset="0"/>
              <a:buChar char="•"/>
            </a:pPr>
            <a:r>
              <a:rPr lang="en-GB" sz="2000" dirty="0">
                <a:solidFill>
                  <a:srgbClr val="000000"/>
                </a:solidFill>
              </a:rPr>
              <a:t>MultiLineString</a:t>
            </a:r>
          </a:p>
          <a:p>
            <a:pPr marL="457200" indent="-457200">
              <a:buFont typeface="Arial" panose="020B0604020202020204" pitchFamily="34" charset="0"/>
              <a:buChar char="•"/>
            </a:pPr>
            <a:r>
              <a:rPr lang="en-GB" sz="2000" b="0" i="0" dirty="0">
                <a:solidFill>
                  <a:srgbClr val="000000"/>
                </a:solidFill>
                <a:effectLst/>
              </a:rPr>
              <a:t>Polygon</a:t>
            </a:r>
          </a:p>
          <a:p>
            <a:pPr marL="457200" indent="-457200">
              <a:buFont typeface="Arial" panose="020B0604020202020204" pitchFamily="34" charset="0"/>
              <a:buChar char="•"/>
            </a:pPr>
            <a:r>
              <a:rPr lang="en-GB" sz="2000" dirty="0">
                <a:solidFill>
                  <a:srgbClr val="000000"/>
                </a:solidFill>
              </a:rPr>
              <a:t>MultiPolygon</a:t>
            </a:r>
          </a:p>
          <a:p>
            <a:pPr marL="457200" indent="-457200">
              <a:buFont typeface="Arial" panose="020B0604020202020204" pitchFamily="34" charset="0"/>
              <a:buChar char="•"/>
            </a:pPr>
            <a:r>
              <a:rPr lang="en-GB" sz="2000" b="0" i="0" dirty="0">
                <a:solidFill>
                  <a:srgbClr val="000000"/>
                </a:solidFill>
                <a:effectLst/>
              </a:rPr>
              <a:t>Geometry </a:t>
            </a:r>
            <a:r>
              <a:rPr lang="en-GB" sz="2000" dirty="0">
                <a:solidFill>
                  <a:srgbClr val="000000"/>
                </a:solidFill>
              </a:rPr>
              <a:t>Collection</a:t>
            </a:r>
            <a:endParaRPr lang="en-GB" sz="2000" b="0" i="0" dirty="0">
              <a:solidFill>
                <a:srgbClr val="000000"/>
              </a:solidFill>
              <a:effectLst/>
            </a:endParaRPr>
          </a:p>
        </p:txBody>
      </p:sp>
      <p:pic>
        <p:nvPicPr>
          <p:cNvPr id="27650" name="Picture 2" descr="Geometric Objects - Spatial Data Model — Geospatial Analysis with Python  and R 2021 documentation">
            <a:extLst>
              <a:ext uri="{FF2B5EF4-FFF2-40B4-BE49-F238E27FC236}">
                <a16:creationId xmlns:a16="http://schemas.microsoft.com/office/drawing/2014/main" id="{1B93D804-CC44-C05A-6B2D-D06038787C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94" r="39385"/>
          <a:stretch/>
        </p:blipFill>
        <p:spPr bwMode="auto">
          <a:xfrm>
            <a:off x="4167853" y="746110"/>
            <a:ext cx="5551191" cy="57562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267EC8-E649-861F-5A91-D7AEF252029B}"/>
              </a:ext>
            </a:extLst>
          </p:cNvPr>
          <p:cNvSpPr txBox="1"/>
          <p:nvPr/>
        </p:nvSpPr>
        <p:spPr>
          <a:xfrm>
            <a:off x="4167853" y="6464857"/>
            <a:ext cx="7646776" cy="307777"/>
          </a:xfrm>
          <a:prstGeom prst="rect">
            <a:avLst/>
          </a:prstGeom>
          <a:noFill/>
        </p:spPr>
        <p:txBody>
          <a:bodyPr wrap="square">
            <a:spAutoFit/>
          </a:bodyPr>
          <a:lstStyle/>
          <a:p>
            <a:r>
              <a:rPr lang="en-US" sz="1400" dirty="0"/>
              <a:t>University of Tartu, </a:t>
            </a:r>
            <a:r>
              <a:rPr lang="en-US" sz="1400" dirty="0">
                <a:hlinkClick r:id="rId3"/>
              </a:rPr>
              <a:t>https://kodu.ut.ee/~kmoch/geopython2021/L1/Geometric-Objects.html</a:t>
            </a:r>
            <a:r>
              <a:rPr lang="en-US" sz="1400" dirty="0"/>
              <a:t> </a:t>
            </a:r>
          </a:p>
        </p:txBody>
      </p:sp>
    </p:spTree>
    <p:extLst>
      <p:ext uri="{BB962C8B-B14F-4D97-AF65-F5344CB8AC3E}">
        <p14:creationId xmlns:p14="http://schemas.microsoft.com/office/powerpoint/2010/main" val="1160256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map&#10;&#10;Description automatically generated">
            <a:extLst>
              <a:ext uri="{FF2B5EF4-FFF2-40B4-BE49-F238E27FC236}">
                <a16:creationId xmlns:a16="http://schemas.microsoft.com/office/drawing/2014/main" id="{F75E6E1E-AAB5-6CE5-FAA7-81FE2496E02F}"/>
              </a:ext>
            </a:extLst>
          </p:cNvPr>
          <p:cNvPicPr>
            <a:picLocks noChangeAspect="1"/>
          </p:cNvPicPr>
          <p:nvPr/>
        </p:nvPicPr>
        <p:blipFill>
          <a:blip r:embed="rId2"/>
          <a:stretch>
            <a:fillRect/>
          </a:stretch>
        </p:blipFill>
        <p:spPr>
          <a:xfrm>
            <a:off x="1694329" y="2044006"/>
            <a:ext cx="8803341" cy="4251369"/>
          </a:xfrm>
          <a:prstGeom prst="rect">
            <a:avLst/>
          </a:prstGeom>
        </p:spPr>
      </p:pic>
      <p:sp>
        <p:nvSpPr>
          <p:cNvPr id="17" name="Title 1">
            <a:extLst>
              <a:ext uri="{FF2B5EF4-FFF2-40B4-BE49-F238E27FC236}">
                <a16:creationId xmlns:a16="http://schemas.microsoft.com/office/drawing/2014/main" id="{C50450FF-296E-6350-08D0-988EA13D1D9A}"/>
              </a:ext>
            </a:extLst>
          </p:cNvPr>
          <p:cNvSpPr>
            <a:spLocks noGrp="1"/>
          </p:cNvSpPr>
          <p:nvPr>
            <p:ph type="title"/>
          </p:nvPr>
        </p:nvSpPr>
        <p:spPr>
          <a:xfrm>
            <a:off x="360000" y="900000"/>
            <a:ext cx="11832000" cy="400110"/>
          </a:xfrm>
        </p:spPr>
        <p:txBody>
          <a:bodyPr/>
          <a:lstStyle/>
          <a:p>
            <a:r>
              <a:rPr lang="en-US" sz="2300" dirty="0"/>
              <a:t>OpenStreetMap</a:t>
            </a:r>
            <a:br>
              <a:rPr lang="en-US" sz="2300" dirty="0"/>
            </a:br>
            <a:br>
              <a:rPr lang="en-US" sz="2300" dirty="0"/>
            </a:br>
            <a:endParaRPr lang="en-US" sz="2300" b="0" dirty="0"/>
          </a:p>
        </p:txBody>
      </p:sp>
      <p:sp>
        <p:nvSpPr>
          <p:cNvPr id="18" name="TextBox 17">
            <a:extLst>
              <a:ext uri="{FF2B5EF4-FFF2-40B4-BE49-F238E27FC236}">
                <a16:creationId xmlns:a16="http://schemas.microsoft.com/office/drawing/2014/main" id="{1A7F27CD-3896-97CD-5090-248D9EB024E9}"/>
              </a:ext>
            </a:extLst>
          </p:cNvPr>
          <p:cNvSpPr txBox="1"/>
          <p:nvPr/>
        </p:nvSpPr>
        <p:spPr>
          <a:xfrm>
            <a:off x="265112" y="1258647"/>
            <a:ext cx="8803341" cy="400110"/>
          </a:xfrm>
          <a:prstGeom prst="rect">
            <a:avLst/>
          </a:prstGeom>
          <a:noFill/>
        </p:spPr>
        <p:txBody>
          <a:bodyPr wrap="square">
            <a:spAutoFit/>
          </a:bodyPr>
          <a:lstStyle/>
          <a:p>
            <a:r>
              <a:rPr lang="en-GB" sz="2000" b="0" i="0" dirty="0">
                <a:solidFill>
                  <a:srgbClr val="000000"/>
                </a:solidFill>
                <a:effectLst/>
              </a:rPr>
              <a:t>A database of crowdsourced spatial data</a:t>
            </a:r>
          </a:p>
        </p:txBody>
      </p:sp>
      <p:sp>
        <p:nvSpPr>
          <p:cNvPr id="19" name="TextBox 18">
            <a:extLst>
              <a:ext uri="{FF2B5EF4-FFF2-40B4-BE49-F238E27FC236}">
                <a16:creationId xmlns:a16="http://schemas.microsoft.com/office/drawing/2014/main" id="{B454A23B-3CDA-E288-1285-9A19DBB90D07}"/>
              </a:ext>
            </a:extLst>
          </p:cNvPr>
          <p:cNvSpPr txBox="1"/>
          <p:nvPr/>
        </p:nvSpPr>
        <p:spPr>
          <a:xfrm>
            <a:off x="1608064" y="6273440"/>
            <a:ext cx="7724622" cy="307777"/>
          </a:xfrm>
          <a:prstGeom prst="rect">
            <a:avLst/>
          </a:prstGeom>
          <a:noFill/>
        </p:spPr>
        <p:txBody>
          <a:bodyPr wrap="square">
            <a:spAutoFit/>
          </a:bodyPr>
          <a:lstStyle/>
          <a:p>
            <a:r>
              <a:rPr lang="en-GB" sz="1400" b="0" i="0" dirty="0">
                <a:solidFill>
                  <a:srgbClr val="202124"/>
                </a:solidFill>
                <a:effectLst/>
                <a:latin typeface="arial" panose="020B0604020202020204" pitchFamily="34" charset="0"/>
              </a:rPr>
              <a:t>OpenStreetMap</a:t>
            </a:r>
            <a:r>
              <a:rPr lang="en-US" sz="1400" dirty="0"/>
              <a:t>, </a:t>
            </a:r>
            <a:r>
              <a:rPr lang="en-US" sz="1400" dirty="0">
                <a:hlinkClick r:id="rId3"/>
              </a:rPr>
              <a:t>https://www.openstreetmap.org/</a:t>
            </a:r>
            <a:r>
              <a:rPr lang="en-US" sz="1400" dirty="0"/>
              <a:t> </a:t>
            </a:r>
          </a:p>
        </p:txBody>
      </p:sp>
    </p:spTree>
    <p:extLst>
      <p:ext uri="{BB962C8B-B14F-4D97-AF65-F5344CB8AC3E}">
        <p14:creationId xmlns:p14="http://schemas.microsoft.com/office/powerpoint/2010/main" val="1784170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image of a spider web&#10;&#10;Description automatically generated with low confidence">
            <a:extLst>
              <a:ext uri="{FF2B5EF4-FFF2-40B4-BE49-F238E27FC236}">
                <a16:creationId xmlns:a16="http://schemas.microsoft.com/office/drawing/2014/main" id="{E21AEF81-A5FA-BE4F-E66E-345BC75AB25A}"/>
              </a:ext>
            </a:extLst>
          </p:cNvPr>
          <p:cNvPicPr>
            <a:picLocks noChangeAspect="1"/>
          </p:cNvPicPr>
          <p:nvPr/>
        </p:nvPicPr>
        <p:blipFill>
          <a:blip r:embed="rId2"/>
          <a:stretch>
            <a:fillRect/>
          </a:stretch>
        </p:blipFill>
        <p:spPr>
          <a:xfrm>
            <a:off x="1199718" y="2066182"/>
            <a:ext cx="4047195" cy="4056585"/>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CD83B3EF-E062-B878-5760-7C11F6E1DA8B}"/>
              </a:ext>
            </a:extLst>
          </p:cNvPr>
          <p:cNvPicPr>
            <a:picLocks noChangeAspect="1"/>
          </p:cNvPicPr>
          <p:nvPr/>
        </p:nvPicPr>
        <p:blipFill>
          <a:blip r:embed="rId3"/>
          <a:stretch>
            <a:fillRect/>
          </a:stretch>
        </p:blipFill>
        <p:spPr>
          <a:xfrm>
            <a:off x="6466060" y="2061395"/>
            <a:ext cx="4219615" cy="4056585"/>
          </a:xfrm>
          <a:prstGeom prst="rect">
            <a:avLst/>
          </a:prstGeom>
        </p:spPr>
      </p:pic>
      <p:sp>
        <p:nvSpPr>
          <p:cNvPr id="7" name="TextBox 6">
            <a:extLst>
              <a:ext uri="{FF2B5EF4-FFF2-40B4-BE49-F238E27FC236}">
                <a16:creationId xmlns:a16="http://schemas.microsoft.com/office/drawing/2014/main" id="{C5C03FCB-85EE-363D-5F58-A6875C1AD0D4}"/>
              </a:ext>
            </a:extLst>
          </p:cNvPr>
          <p:cNvSpPr txBox="1"/>
          <p:nvPr/>
        </p:nvSpPr>
        <p:spPr>
          <a:xfrm>
            <a:off x="1149693" y="6160860"/>
            <a:ext cx="3677327" cy="307777"/>
          </a:xfrm>
          <a:prstGeom prst="rect">
            <a:avLst/>
          </a:prstGeom>
          <a:noFill/>
        </p:spPr>
        <p:txBody>
          <a:bodyPr wrap="square">
            <a:spAutoFit/>
          </a:bodyPr>
          <a:lstStyle/>
          <a:p>
            <a:r>
              <a:rPr lang="en-US" sz="1400" dirty="0"/>
              <a:t>OSMnx, </a:t>
            </a:r>
            <a:r>
              <a:rPr lang="en-US" sz="1400" dirty="0">
                <a:hlinkClick r:id="rId4"/>
              </a:rPr>
              <a:t>https://github.com/gboeing/osmnx</a:t>
            </a:r>
            <a:r>
              <a:rPr lang="en-US" sz="1400" dirty="0"/>
              <a:t> </a:t>
            </a:r>
          </a:p>
        </p:txBody>
      </p:sp>
      <p:sp>
        <p:nvSpPr>
          <p:cNvPr id="13" name="Title 1">
            <a:extLst>
              <a:ext uri="{FF2B5EF4-FFF2-40B4-BE49-F238E27FC236}">
                <a16:creationId xmlns:a16="http://schemas.microsoft.com/office/drawing/2014/main" id="{7FAE41DF-8D46-35CE-1DBD-EB9F4543FA70}"/>
              </a:ext>
            </a:extLst>
          </p:cNvPr>
          <p:cNvSpPr>
            <a:spLocks noGrp="1"/>
          </p:cNvSpPr>
          <p:nvPr>
            <p:ph type="title"/>
          </p:nvPr>
        </p:nvSpPr>
        <p:spPr>
          <a:xfrm>
            <a:off x="360000" y="900000"/>
            <a:ext cx="11832000" cy="152400"/>
          </a:xfrm>
        </p:spPr>
        <p:txBody>
          <a:bodyPr/>
          <a:lstStyle/>
          <a:p>
            <a:r>
              <a:rPr lang="en-US" sz="2300" dirty="0"/>
              <a:t>OSMnx</a:t>
            </a:r>
          </a:p>
        </p:txBody>
      </p:sp>
      <p:sp>
        <p:nvSpPr>
          <p:cNvPr id="14" name="TextBox 13">
            <a:extLst>
              <a:ext uri="{FF2B5EF4-FFF2-40B4-BE49-F238E27FC236}">
                <a16:creationId xmlns:a16="http://schemas.microsoft.com/office/drawing/2014/main" id="{8FE18686-5B2E-E855-741A-0A48BC119991}"/>
              </a:ext>
            </a:extLst>
          </p:cNvPr>
          <p:cNvSpPr txBox="1"/>
          <p:nvPr/>
        </p:nvSpPr>
        <p:spPr>
          <a:xfrm>
            <a:off x="265112" y="1258647"/>
            <a:ext cx="9123817" cy="400110"/>
          </a:xfrm>
          <a:prstGeom prst="rect">
            <a:avLst/>
          </a:prstGeom>
          <a:noFill/>
        </p:spPr>
        <p:txBody>
          <a:bodyPr wrap="square">
            <a:spAutoFit/>
          </a:bodyPr>
          <a:lstStyle/>
          <a:p>
            <a:r>
              <a:rPr lang="en-GB" sz="2000" b="0" i="0" dirty="0">
                <a:solidFill>
                  <a:srgbClr val="000000"/>
                </a:solidFill>
                <a:effectLst/>
              </a:rPr>
              <a:t>A Python package for analysing OpenStreetMap data</a:t>
            </a:r>
          </a:p>
        </p:txBody>
      </p:sp>
    </p:spTree>
    <p:extLst>
      <p:ext uri="{BB962C8B-B14F-4D97-AF65-F5344CB8AC3E}">
        <p14:creationId xmlns:p14="http://schemas.microsoft.com/office/powerpoint/2010/main" val="101734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24DAA-449E-8EF3-85D6-B7A01DB03469}"/>
              </a:ext>
            </a:extLst>
          </p:cNvPr>
          <p:cNvSpPr>
            <a:spLocks noGrp="1"/>
          </p:cNvSpPr>
          <p:nvPr>
            <p:ph type="title"/>
          </p:nvPr>
        </p:nvSpPr>
        <p:spPr>
          <a:xfrm>
            <a:off x="360000" y="899999"/>
            <a:ext cx="11832000" cy="820313"/>
          </a:xfrm>
        </p:spPr>
        <p:txBody>
          <a:bodyPr/>
          <a:lstStyle/>
          <a:p>
            <a:r>
              <a:rPr lang="en-US" sz="3500" dirty="0"/>
              <a:t>Raster Data</a:t>
            </a:r>
            <a:br>
              <a:rPr lang="en-US" sz="3500" dirty="0"/>
            </a:br>
            <a:br>
              <a:rPr lang="en-US" sz="3500" dirty="0"/>
            </a:br>
            <a:endParaRPr lang="en-US" sz="3000" b="0" dirty="0"/>
          </a:p>
        </p:txBody>
      </p:sp>
      <p:sp>
        <p:nvSpPr>
          <p:cNvPr id="5" name="TextBox 4">
            <a:extLst>
              <a:ext uri="{FF2B5EF4-FFF2-40B4-BE49-F238E27FC236}">
                <a16:creationId xmlns:a16="http://schemas.microsoft.com/office/drawing/2014/main" id="{4F3C864E-6D1C-F257-2675-26A8E7F06494}"/>
              </a:ext>
            </a:extLst>
          </p:cNvPr>
          <p:cNvSpPr txBox="1"/>
          <p:nvPr/>
        </p:nvSpPr>
        <p:spPr>
          <a:xfrm>
            <a:off x="265338" y="1490008"/>
            <a:ext cx="5037258" cy="2246769"/>
          </a:xfrm>
          <a:prstGeom prst="rect">
            <a:avLst/>
          </a:prstGeom>
          <a:noFill/>
        </p:spPr>
        <p:txBody>
          <a:bodyPr wrap="square">
            <a:spAutoFit/>
          </a:bodyPr>
          <a:lstStyle/>
          <a:p>
            <a:r>
              <a:rPr lang="en-GB" sz="2800" b="0" i="0" dirty="0">
                <a:solidFill>
                  <a:srgbClr val="000000"/>
                </a:solidFill>
                <a:effectLst/>
              </a:rPr>
              <a:t>Represented by continuous surfaces. </a:t>
            </a:r>
          </a:p>
          <a:p>
            <a:endParaRPr lang="en-GB" sz="2800" b="0" i="0" dirty="0">
              <a:solidFill>
                <a:srgbClr val="000000"/>
              </a:solidFill>
              <a:effectLst/>
            </a:endParaRPr>
          </a:p>
          <a:p>
            <a:r>
              <a:rPr lang="en-GB" sz="2800" b="0" i="0" dirty="0">
                <a:solidFill>
                  <a:srgbClr val="000000"/>
                </a:solidFill>
                <a:effectLst/>
              </a:rPr>
              <a:t>Surfaces are composed of grids with cells.</a:t>
            </a:r>
          </a:p>
        </p:txBody>
      </p:sp>
      <p:pic>
        <p:nvPicPr>
          <p:cNvPr id="9222" name="Picture 6" descr="Introduction to Raster Data – Introduction to Geospatial Concepts">
            <a:extLst>
              <a:ext uri="{FF2B5EF4-FFF2-40B4-BE49-F238E27FC236}">
                <a16:creationId xmlns:a16="http://schemas.microsoft.com/office/drawing/2014/main" id="{DE9E9B5C-D643-499F-C146-76360FCC9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596" y="899999"/>
            <a:ext cx="5681432" cy="52976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0AC5689-BD45-6B3C-B2A9-A9B2C58B90AF}"/>
              </a:ext>
            </a:extLst>
          </p:cNvPr>
          <p:cNvSpPr txBox="1"/>
          <p:nvPr/>
        </p:nvSpPr>
        <p:spPr>
          <a:xfrm>
            <a:off x="5302596" y="6264389"/>
            <a:ext cx="5568604" cy="523220"/>
          </a:xfrm>
          <a:prstGeom prst="rect">
            <a:avLst/>
          </a:prstGeom>
          <a:noFill/>
        </p:spPr>
        <p:txBody>
          <a:bodyPr wrap="square">
            <a:spAutoFit/>
          </a:bodyPr>
          <a:lstStyle/>
          <a:p>
            <a:r>
              <a:rPr lang="en-US" sz="1400" dirty="0"/>
              <a:t>Data Carpentry, </a:t>
            </a:r>
            <a:r>
              <a:rPr lang="en-US" sz="1400" dirty="0">
                <a:hlinkClick r:id="rId3"/>
              </a:rPr>
              <a:t>https://datacarpentry.org/organization-geospatial/01-intro-raster-data/</a:t>
            </a:r>
            <a:r>
              <a:rPr lang="en-US" sz="1400" dirty="0"/>
              <a:t> </a:t>
            </a:r>
          </a:p>
        </p:txBody>
      </p:sp>
    </p:spTree>
    <p:extLst>
      <p:ext uri="{BB962C8B-B14F-4D97-AF65-F5344CB8AC3E}">
        <p14:creationId xmlns:p14="http://schemas.microsoft.com/office/powerpoint/2010/main" val="3352257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24DAA-449E-8EF3-85D6-B7A01DB03469}"/>
              </a:ext>
            </a:extLst>
          </p:cNvPr>
          <p:cNvSpPr>
            <a:spLocks noGrp="1"/>
          </p:cNvSpPr>
          <p:nvPr>
            <p:ph type="title"/>
          </p:nvPr>
        </p:nvSpPr>
        <p:spPr>
          <a:xfrm>
            <a:off x="360000" y="899999"/>
            <a:ext cx="11832000" cy="820313"/>
          </a:xfrm>
        </p:spPr>
        <p:txBody>
          <a:bodyPr/>
          <a:lstStyle/>
          <a:p>
            <a:r>
              <a:rPr lang="en-US" sz="3500" dirty="0"/>
              <a:t>Raster Data</a:t>
            </a:r>
            <a:br>
              <a:rPr lang="en-US" sz="3500" dirty="0"/>
            </a:br>
            <a:br>
              <a:rPr lang="en-US" sz="3500" dirty="0"/>
            </a:br>
            <a:endParaRPr lang="en-US" sz="3000" b="0" dirty="0"/>
          </a:p>
        </p:txBody>
      </p:sp>
      <p:pic>
        <p:nvPicPr>
          <p:cNvPr id="9220" name="Picture 4" descr="Working with geospatial raster data in Python - IBM Developer">
            <a:extLst>
              <a:ext uri="{FF2B5EF4-FFF2-40B4-BE49-F238E27FC236}">
                <a16:creationId xmlns:a16="http://schemas.microsoft.com/office/drawing/2014/main" id="{ACD3C75B-D463-F5EA-8BCC-E8664EE46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48" r="3394" b="32303"/>
          <a:stretch/>
        </p:blipFill>
        <p:spPr bwMode="auto">
          <a:xfrm>
            <a:off x="4857841" y="1964023"/>
            <a:ext cx="6907999" cy="33937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966B59-4FC6-9448-8C40-49678222BA57}"/>
              </a:ext>
            </a:extLst>
          </p:cNvPr>
          <p:cNvSpPr txBox="1"/>
          <p:nvPr/>
        </p:nvSpPr>
        <p:spPr>
          <a:xfrm>
            <a:off x="4857841" y="5367992"/>
            <a:ext cx="6956611" cy="523220"/>
          </a:xfrm>
          <a:prstGeom prst="rect">
            <a:avLst/>
          </a:prstGeom>
          <a:noFill/>
        </p:spPr>
        <p:txBody>
          <a:bodyPr wrap="square">
            <a:spAutoFit/>
          </a:bodyPr>
          <a:lstStyle/>
          <a:p>
            <a:r>
              <a:rPr lang="en-US" sz="1400" dirty="0"/>
              <a:t>IBM, </a:t>
            </a:r>
            <a:r>
              <a:rPr lang="en-US" sz="1400" dirty="0">
                <a:hlinkClick r:id="rId3"/>
              </a:rPr>
              <a:t>https://developer.ibm.com/learningpaths/data-analysis-using-python/working-with-geospatial-raster-data-in-python/</a:t>
            </a:r>
            <a:r>
              <a:rPr lang="en-US" sz="1400" dirty="0"/>
              <a:t> </a:t>
            </a:r>
          </a:p>
        </p:txBody>
      </p:sp>
      <p:sp>
        <p:nvSpPr>
          <p:cNvPr id="3" name="TextBox 2">
            <a:extLst>
              <a:ext uri="{FF2B5EF4-FFF2-40B4-BE49-F238E27FC236}">
                <a16:creationId xmlns:a16="http://schemas.microsoft.com/office/drawing/2014/main" id="{B04E27A5-0106-F0AA-D13D-435851B45A9A}"/>
              </a:ext>
            </a:extLst>
          </p:cNvPr>
          <p:cNvSpPr txBox="1"/>
          <p:nvPr/>
        </p:nvSpPr>
        <p:spPr>
          <a:xfrm>
            <a:off x="265339" y="1490008"/>
            <a:ext cx="4358420" cy="2246769"/>
          </a:xfrm>
          <a:prstGeom prst="rect">
            <a:avLst/>
          </a:prstGeom>
          <a:noFill/>
        </p:spPr>
        <p:txBody>
          <a:bodyPr wrap="square">
            <a:spAutoFit/>
          </a:bodyPr>
          <a:lstStyle/>
          <a:p>
            <a:r>
              <a:rPr lang="en-GB" sz="2800" b="0" i="0" dirty="0">
                <a:solidFill>
                  <a:srgbClr val="000000"/>
                </a:solidFill>
                <a:effectLst/>
              </a:rPr>
              <a:t>Utilised to represent environmental data such as elevation as well as socio-economic data such as population density.</a:t>
            </a:r>
          </a:p>
        </p:txBody>
      </p:sp>
    </p:spTree>
    <p:extLst>
      <p:ext uri="{BB962C8B-B14F-4D97-AF65-F5344CB8AC3E}">
        <p14:creationId xmlns:p14="http://schemas.microsoft.com/office/powerpoint/2010/main" val="44120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2127-32D9-41C0-FC36-59B560E2158B}"/>
              </a:ext>
            </a:extLst>
          </p:cNvPr>
          <p:cNvSpPr>
            <a:spLocks noGrp="1"/>
          </p:cNvSpPr>
          <p:nvPr>
            <p:ph type="title"/>
          </p:nvPr>
        </p:nvSpPr>
        <p:spPr/>
        <p:txBody>
          <a:bodyPr/>
          <a:lstStyle/>
          <a:p>
            <a:r>
              <a:rPr lang="en-US" sz="3500" dirty="0"/>
              <a:t>Spatial Data Formats</a:t>
            </a:r>
          </a:p>
        </p:txBody>
      </p:sp>
      <p:sp>
        <p:nvSpPr>
          <p:cNvPr id="3" name="Text Placeholder 2">
            <a:extLst>
              <a:ext uri="{FF2B5EF4-FFF2-40B4-BE49-F238E27FC236}">
                <a16:creationId xmlns:a16="http://schemas.microsoft.com/office/drawing/2014/main" id="{892AA15C-74B6-9B0D-3B95-295E548639E0}"/>
              </a:ext>
            </a:extLst>
          </p:cNvPr>
          <p:cNvSpPr>
            <a:spLocks noGrp="1"/>
          </p:cNvSpPr>
          <p:nvPr>
            <p:ph type="body" sz="quarter" idx="13"/>
          </p:nvPr>
        </p:nvSpPr>
        <p:spPr>
          <a:xfrm>
            <a:off x="360000" y="2358001"/>
            <a:ext cx="10439064" cy="3600000"/>
          </a:xfrm>
        </p:spPr>
        <p:txBody>
          <a:bodyPr/>
          <a:lstStyle/>
          <a:p>
            <a:r>
              <a:rPr lang="en-US" dirty="0"/>
              <a:t>Shapefile (.</a:t>
            </a:r>
            <a:r>
              <a:rPr lang="en-US" dirty="0" err="1"/>
              <a:t>shp</a:t>
            </a:r>
            <a:r>
              <a:rPr lang="en-US" dirty="0"/>
              <a:t>)</a:t>
            </a:r>
          </a:p>
          <a:p>
            <a:r>
              <a:rPr lang="en-US" dirty="0"/>
              <a:t>GeoJSON (.</a:t>
            </a:r>
            <a:r>
              <a:rPr lang="en-US" dirty="0" err="1"/>
              <a:t>geojson</a:t>
            </a:r>
            <a:r>
              <a:rPr lang="en-US" dirty="0"/>
              <a:t>)</a:t>
            </a:r>
          </a:p>
          <a:p>
            <a:r>
              <a:rPr lang="en-US" dirty="0"/>
              <a:t>GeoPackage (.</a:t>
            </a:r>
            <a:r>
              <a:rPr lang="en-US" dirty="0" err="1"/>
              <a:t>gpkg</a:t>
            </a:r>
            <a:r>
              <a:rPr lang="en-US" dirty="0"/>
              <a:t>)</a:t>
            </a:r>
          </a:p>
          <a:p>
            <a:r>
              <a:rPr lang="en-US" dirty="0"/>
              <a:t>Geography Markup Language (.</a:t>
            </a:r>
            <a:r>
              <a:rPr lang="en-US" dirty="0" err="1"/>
              <a:t>gml</a:t>
            </a:r>
            <a:r>
              <a:rPr lang="en-US" dirty="0"/>
              <a:t>)</a:t>
            </a:r>
          </a:p>
          <a:p>
            <a:pPr marL="0" indent="0">
              <a:buNone/>
            </a:pPr>
            <a:endParaRPr lang="en-US" dirty="0"/>
          </a:p>
          <a:p>
            <a:r>
              <a:rPr lang="en-US" dirty="0" err="1"/>
              <a:t>GeoTIFF</a:t>
            </a:r>
            <a:r>
              <a:rPr lang="en-US" dirty="0"/>
              <a:t> (.</a:t>
            </a:r>
            <a:r>
              <a:rPr lang="en-US" dirty="0" err="1"/>
              <a:t>tif</a:t>
            </a:r>
            <a:r>
              <a:rPr lang="en-US" dirty="0"/>
              <a:t>)</a:t>
            </a:r>
          </a:p>
          <a:p>
            <a:pPr marL="0" indent="0">
              <a:buNone/>
            </a:pPr>
            <a:endParaRPr lang="en-US" dirty="0"/>
          </a:p>
          <a:p>
            <a:r>
              <a:rPr lang="en-US" dirty="0"/>
              <a:t>File Geodatabase (.</a:t>
            </a:r>
            <a:r>
              <a:rPr lang="en-US" dirty="0" err="1"/>
              <a:t>gdb</a:t>
            </a:r>
            <a:r>
              <a:rPr lang="en-US" dirty="0"/>
              <a:t>)</a:t>
            </a:r>
          </a:p>
          <a:p>
            <a:endParaRPr lang="en-US" dirty="0"/>
          </a:p>
        </p:txBody>
      </p:sp>
      <p:sp>
        <p:nvSpPr>
          <p:cNvPr id="4" name="Right Bracket 3">
            <a:extLst>
              <a:ext uri="{FF2B5EF4-FFF2-40B4-BE49-F238E27FC236}">
                <a16:creationId xmlns:a16="http://schemas.microsoft.com/office/drawing/2014/main" id="{0E96DE5C-5B35-FEBC-0ACE-F157A7B40694}"/>
              </a:ext>
            </a:extLst>
          </p:cNvPr>
          <p:cNvSpPr/>
          <p:nvPr/>
        </p:nvSpPr>
        <p:spPr>
          <a:xfrm>
            <a:off x="2647534" y="4472971"/>
            <a:ext cx="54775" cy="675242"/>
          </a:xfrm>
          <a:prstGeom prst="rightBracket">
            <a:avLst/>
          </a:prstGeom>
          <a:ln w="222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Right Bracket 4">
            <a:extLst>
              <a:ext uri="{FF2B5EF4-FFF2-40B4-BE49-F238E27FC236}">
                <a16:creationId xmlns:a16="http://schemas.microsoft.com/office/drawing/2014/main" id="{5CE8687C-EA1A-7A0A-554C-7D8DF3A23582}"/>
              </a:ext>
            </a:extLst>
          </p:cNvPr>
          <p:cNvSpPr/>
          <p:nvPr/>
        </p:nvSpPr>
        <p:spPr>
          <a:xfrm>
            <a:off x="6048407" y="2267999"/>
            <a:ext cx="45719" cy="1968245"/>
          </a:xfrm>
          <a:prstGeom prst="rightBracket">
            <a:avLst/>
          </a:prstGeom>
          <a:ln w="222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ADC3D202-7F22-8358-6874-A056DD2DF213}"/>
              </a:ext>
            </a:extLst>
          </p:cNvPr>
          <p:cNvSpPr txBox="1"/>
          <p:nvPr/>
        </p:nvSpPr>
        <p:spPr>
          <a:xfrm>
            <a:off x="6163077" y="3021288"/>
            <a:ext cx="1958643" cy="461665"/>
          </a:xfrm>
          <a:prstGeom prst="rect">
            <a:avLst/>
          </a:prstGeom>
          <a:noFill/>
        </p:spPr>
        <p:txBody>
          <a:bodyPr wrap="square">
            <a:spAutoFit/>
          </a:bodyPr>
          <a:lstStyle/>
          <a:p>
            <a:r>
              <a:rPr lang="en-US" sz="2400" b="1" dirty="0"/>
              <a:t>Vector data</a:t>
            </a:r>
          </a:p>
        </p:txBody>
      </p:sp>
      <p:sp>
        <p:nvSpPr>
          <p:cNvPr id="8" name="TextBox 7">
            <a:extLst>
              <a:ext uri="{FF2B5EF4-FFF2-40B4-BE49-F238E27FC236}">
                <a16:creationId xmlns:a16="http://schemas.microsoft.com/office/drawing/2014/main" id="{211F147D-2434-74B0-5BF4-262384A771FE}"/>
              </a:ext>
            </a:extLst>
          </p:cNvPr>
          <p:cNvSpPr txBox="1"/>
          <p:nvPr/>
        </p:nvSpPr>
        <p:spPr>
          <a:xfrm>
            <a:off x="2773746" y="4579759"/>
            <a:ext cx="1958643" cy="461665"/>
          </a:xfrm>
          <a:prstGeom prst="rect">
            <a:avLst/>
          </a:prstGeom>
          <a:noFill/>
        </p:spPr>
        <p:txBody>
          <a:bodyPr wrap="square">
            <a:spAutoFit/>
          </a:bodyPr>
          <a:lstStyle/>
          <a:p>
            <a:r>
              <a:rPr lang="en-US" sz="2400" b="1" dirty="0"/>
              <a:t>Raster data</a:t>
            </a:r>
          </a:p>
        </p:txBody>
      </p:sp>
      <p:sp>
        <p:nvSpPr>
          <p:cNvPr id="9" name="TextBox 8">
            <a:extLst>
              <a:ext uri="{FF2B5EF4-FFF2-40B4-BE49-F238E27FC236}">
                <a16:creationId xmlns:a16="http://schemas.microsoft.com/office/drawing/2014/main" id="{5DF64F2E-E6B9-B976-ADB8-31ADB9BBEEA4}"/>
              </a:ext>
            </a:extLst>
          </p:cNvPr>
          <p:cNvSpPr txBox="1"/>
          <p:nvPr/>
        </p:nvSpPr>
        <p:spPr>
          <a:xfrm>
            <a:off x="4207258" y="5520694"/>
            <a:ext cx="6098146" cy="461665"/>
          </a:xfrm>
          <a:prstGeom prst="rect">
            <a:avLst/>
          </a:prstGeom>
          <a:noFill/>
        </p:spPr>
        <p:txBody>
          <a:bodyPr wrap="square">
            <a:spAutoFit/>
          </a:bodyPr>
          <a:lstStyle/>
          <a:p>
            <a:r>
              <a:rPr lang="en-US" sz="2400" b="1" dirty="0"/>
              <a:t>Vector data / raster data</a:t>
            </a:r>
          </a:p>
        </p:txBody>
      </p:sp>
      <p:sp>
        <p:nvSpPr>
          <p:cNvPr id="10" name="Right Bracket 9">
            <a:extLst>
              <a:ext uri="{FF2B5EF4-FFF2-40B4-BE49-F238E27FC236}">
                <a16:creationId xmlns:a16="http://schemas.microsoft.com/office/drawing/2014/main" id="{D3F2A07A-29F7-ED79-5179-42E4D190EAE6}"/>
              </a:ext>
            </a:extLst>
          </p:cNvPr>
          <p:cNvSpPr/>
          <p:nvPr/>
        </p:nvSpPr>
        <p:spPr>
          <a:xfrm>
            <a:off x="4088743" y="5468070"/>
            <a:ext cx="45719" cy="566914"/>
          </a:xfrm>
          <a:prstGeom prst="rightBracket">
            <a:avLst/>
          </a:prstGeom>
          <a:ln w="222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E26D071E-63C1-DC24-CABF-A43161D7173E}"/>
              </a:ext>
            </a:extLst>
          </p:cNvPr>
          <p:cNvSpPr txBox="1"/>
          <p:nvPr/>
        </p:nvSpPr>
        <p:spPr>
          <a:xfrm>
            <a:off x="267236" y="1495325"/>
            <a:ext cx="9766525" cy="523220"/>
          </a:xfrm>
          <a:prstGeom prst="rect">
            <a:avLst/>
          </a:prstGeom>
          <a:noFill/>
        </p:spPr>
        <p:txBody>
          <a:bodyPr wrap="square">
            <a:spAutoFit/>
          </a:bodyPr>
          <a:lstStyle/>
          <a:p>
            <a:r>
              <a:rPr lang="en-US" sz="2800" b="0" dirty="0"/>
              <a:t>A list of some of the most utilised spatial data formats:</a:t>
            </a:r>
            <a:endParaRPr lang="en-US" sz="2800" dirty="0"/>
          </a:p>
        </p:txBody>
      </p:sp>
    </p:spTree>
    <p:extLst>
      <p:ext uri="{BB962C8B-B14F-4D97-AF65-F5344CB8AC3E}">
        <p14:creationId xmlns:p14="http://schemas.microsoft.com/office/powerpoint/2010/main" val="1048199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9"/>
            <a:ext cx="4640263" cy="685733"/>
          </a:xfrm>
        </p:spPr>
        <p:txBody>
          <a:bodyPr/>
          <a:lstStyle/>
          <a:p>
            <a:r>
              <a:rPr lang="en-GB" sz="3500" dirty="0"/>
              <a:t>Overview</a:t>
            </a:r>
          </a:p>
        </p:txBody>
      </p:sp>
      <p:sp>
        <p:nvSpPr>
          <p:cNvPr id="5" name="Text Placeholder 4" descr="Text"/>
          <p:cNvSpPr>
            <a:spLocks noGrp="1"/>
          </p:cNvSpPr>
          <p:nvPr>
            <p:ph type="body" sz="quarter" idx="13"/>
          </p:nvPr>
        </p:nvSpPr>
        <p:spPr>
          <a:xfrm>
            <a:off x="360000" y="1585732"/>
            <a:ext cx="11689246" cy="4613832"/>
          </a:xfrm>
        </p:spPr>
        <p:txBody>
          <a:bodyPr/>
          <a:lstStyle/>
          <a:p>
            <a:pPr marL="0" indent="0">
              <a:buNone/>
            </a:pPr>
            <a:r>
              <a:rPr lang="en-GB" sz="3000" dirty="0">
                <a:latin typeface="Arial" panose="020B0604020202020204" pitchFamily="34" charset="0"/>
                <a:cs typeface="Arial" panose="020B0604020202020204" pitchFamily="34" charset="0"/>
              </a:rPr>
              <a:t>The aim of these workshops is to provide an introduction to spatial data science and machine learning with Python.</a:t>
            </a:r>
          </a:p>
          <a:p>
            <a:pPr marL="0" indent="0">
              <a:buNone/>
            </a:pPr>
            <a:endParaRPr lang="en-GB" sz="3000" dirty="0">
              <a:latin typeface="Arial" panose="020B0604020202020204" pitchFamily="34" charset="0"/>
              <a:cs typeface="Arial" panose="020B0604020202020204" pitchFamily="34" charset="0"/>
            </a:endParaRPr>
          </a:p>
          <a:p>
            <a:pPr marL="0" indent="0">
              <a:buNone/>
            </a:pPr>
            <a:r>
              <a:rPr lang="en-GB" sz="3000" dirty="0">
                <a:latin typeface="Arial" panose="020B0604020202020204" pitchFamily="34" charset="0"/>
                <a:cs typeface="Arial" panose="020B0604020202020204" pitchFamily="34" charset="0"/>
              </a:rPr>
              <a:t>Workshop participants will gain skills in:</a:t>
            </a:r>
          </a:p>
          <a:p>
            <a:r>
              <a:rPr lang="en-GB" sz="2500" dirty="0">
                <a:latin typeface="Arial" panose="020B0604020202020204" pitchFamily="34" charset="0"/>
                <a:cs typeface="Arial" panose="020B0604020202020204" pitchFamily="34" charset="0"/>
              </a:rPr>
              <a:t>Python programming for spatial data science</a:t>
            </a:r>
          </a:p>
          <a:p>
            <a:r>
              <a:rPr lang="en-GB" sz="2500" dirty="0">
                <a:latin typeface="Arial" panose="020B0604020202020204" pitchFamily="34" charset="0"/>
                <a:cs typeface="Arial" panose="020B0604020202020204" pitchFamily="34" charset="0"/>
              </a:rPr>
              <a:t>Spatial data, formatting</a:t>
            </a:r>
          </a:p>
          <a:p>
            <a:r>
              <a:rPr lang="en-GB" sz="2500" dirty="0">
                <a:latin typeface="Arial" panose="020B0604020202020204" pitchFamily="34" charset="0"/>
                <a:cs typeface="Arial" panose="020B0604020202020204" pitchFamily="34" charset="0"/>
              </a:rPr>
              <a:t>Data visualisation and mapping</a:t>
            </a:r>
          </a:p>
          <a:p>
            <a:r>
              <a:rPr lang="en-GB" sz="2500" dirty="0">
                <a:latin typeface="Arial" panose="020B0604020202020204" pitchFamily="34" charset="0"/>
                <a:cs typeface="Arial" panose="020B0604020202020204" pitchFamily="34" charset="0"/>
              </a:rPr>
              <a:t>Machine learning</a:t>
            </a:r>
          </a:p>
        </p:txBody>
      </p:sp>
    </p:spTree>
    <p:extLst>
      <p:ext uri="{BB962C8B-B14F-4D97-AF65-F5344CB8AC3E}">
        <p14:creationId xmlns:p14="http://schemas.microsoft.com/office/powerpoint/2010/main" val="1686815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CA8229-DBC5-59B9-9C7C-925234050FB7}"/>
              </a:ext>
            </a:extLst>
          </p:cNvPr>
          <p:cNvSpPr>
            <a:spLocks noGrp="1"/>
          </p:cNvSpPr>
          <p:nvPr>
            <p:ph type="title"/>
          </p:nvPr>
        </p:nvSpPr>
        <p:spPr>
          <a:xfrm>
            <a:off x="360000" y="900000"/>
            <a:ext cx="11214684" cy="587687"/>
          </a:xfrm>
        </p:spPr>
        <p:txBody>
          <a:bodyPr/>
          <a:lstStyle/>
          <a:p>
            <a:r>
              <a:rPr lang="en-US" sz="3500" dirty="0"/>
              <a:t>Coordinate Reference Systems</a:t>
            </a:r>
          </a:p>
        </p:txBody>
      </p:sp>
      <p:pic>
        <p:nvPicPr>
          <p:cNvPr id="18434" name="Picture 2" descr="What four things do map projections distort? - Geoawesomeness">
            <a:extLst>
              <a:ext uri="{FF2B5EF4-FFF2-40B4-BE49-F238E27FC236}">
                <a16:creationId xmlns:a16="http://schemas.microsoft.com/office/drawing/2014/main" id="{47B65A90-69BA-69CE-3119-FA5AEBEC8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387" y="1795464"/>
            <a:ext cx="3257663" cy="43950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E20354-DB5D-23CA-CE28-504C9F6FE7EA}"/>
              </a:ext>
            </a:extLst>
          </p:cNvPr>
          <p:cNvSpPr txBox="1"/>
          <p:nvPr/>
        </p:nvSpPr>
        <p:spPr>
          <a:xfrm>
            <a:off x="1098395" y="6245628"/>
            <a:ext cx="4354218" cy="523220"/>
          </a:xfrm>
          <a:prstGeom prst="rect">
            <a:avLst/>
          </a:prstGeom>
          <a:noFill/>
        </p:spPr>
        <p:txBody>
          <a:bodyPr wrap="square">
            <a:spAutoFit/>
          </a:bodyPr>
          <a:lstStyle/>
          <a:p>
            <a:r>
              <a:rPr lang="en-US" sz="1400" dirty="0"/>
              <a:t>geoawesomness, </a:t>
            </a:r>
            <a:r>
              <a:rPr lang="en-US" sz="1400" dirty="0">
                <a:hlinkClick r:id="rId3"/>
              </a:rPr>
              <a:t>https://geoawesomeness.com/map-distortions/</a:t>
            </a:r>
            <a:r>
              <a:rPr lang="en-US" sz="1400" dirty="0"/>
              <a:t> </a:t>
            </a:r>
          </a:p>
        </p:txBody>
      </p:sp>
      <p:pic>
        <p:nvPicPr>
          <p:cNvPr id="18436" name="Picture 4" descr="CV-06 - Map Projections | GIS&amp;T Body of Knowledge">
            <a:extLst>
              <a:ext uri="{FF2B5EF4-FFF2-40B4-BE49-F238E27FC236}">
                <a16:creationId xmlns:a16="http://schemas.microsoft.com/office/drawing/2014/main" id="{6BF355D3-81C6-0125-4ED9-BE304EFD0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6683" y="1795463"/>
            <a:ext cx="6147000" cy="4219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3A0F28-45BD-D901-1679-1C816077E543}"/>
              </a:ext>
            </a:extLst>
          </p:cNvPr>
          <p:cNvSpPr txBox="1"/>
          <p:nvPr/>
        </p:nvSpPr>
        <p:spPr>
          <a:xfrm>
            <a:off x="5864436" y="6015237"/>
            <a:ext cx="5710248" cy="523220"/>
          </a:xfrm>
          <a:prstGeom prst="rect">
            <a:avLst/>
          </a:prstGeom>
          <a:noFill/>
        </p:spPr>
        <p:txBody>
          <a:bodyPr wrap="square">
            <a:spAutoFit/>
          </a:bodyPr>
          <a:lstStyle/>
          <a:p>
            <a:r>
              <a:rPr lang="en-US" sz="1400" dirty="0"/>
              <a:t>UCGIS, </a:t>
            </a:r>
            <a:r>
              <a:rPr lang="en-US" sz="1400" dirty="0">
                <a:hlinkClick r:id="rId5"/>
              </a:rPr>
              <a:t>https://gistbok.ucgis.org/bok-topics/2018-quarter-02/map-projections</a:t>
            </a:r>
            <a:r>
              <a:rPr lang="en-US" sz="1400" dirty="0"/>
              <a:t> </a:t>
            </a:r>
          </a:p>
        </p:txBody>
      </p:sp>
    </p:spTree>
    <p:extLst>
      <p:ext uri="{BB962C8B-B14F-4D97-AF65-F5344CB8AC3E}">
        <p14:creationId xmlns:p14="http://schemas.microsoft.com/office/powerpoint/2010/main" val="2841081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39145C-B52D-5B8B-2FCC-3CA09BEFAA10}"/>
              </a:ext>
            </a:extLst>
          </p:cNvPr>
          <p:cNvSpPr>
            <a:spLocks noGrp="1"/>
          </p:cNvSpPr>
          <p:nvPr>
            <p:ph type="title"/>
          </p:nvPr>
        </p:nvSpPr>
        <p:spPr>
          <a:xfrm>
            <a:off x="360000" y="899998"/>
            <a:ext cx="11832000" cy="5825267"/>
          </a:xfrm>
        </p:spPr>
        <p:txBody>
          <a:bodyPr/>
          <a:lstStyle/>
          <a:p>
            <a:r>
              <a:rPr lang="en-US" sz="3500" dirty="0"/>
              <a:t>Programming for Spatial Data Science with Python</a:t>
            </a:r>
            <a:br>
              <a:rPr lang="en-US" sz="3500" dirty="0"/>
            </a:br>
            <a:br>
              <a:rPr lang="en-US" sz="3000" b="0" dirty="0"/>
            </a:br>
            <a:r>
              <a:rPr lang="en-US" sz="2800" b="0" dirty="0"/>
              <a:t>This workshop focuses on Python, a programming language often utilised in data science, spatial analysis and machine learning.</a:t>
            </a:r>
            <a:br>
              <a:rPr lang="en-US" sz="2800" b="0" dirty="0"/>
            </a:br>
            <a:br>
              <a:rPr lang="en-US" sz="2800" b="0" dirty="0"/>
            </a:br>
            <a:r>
              <a:rPr lang="en-US" sz="2800" b="0" dirty="0"/>
              <a:t>Python packages for performing spatial data science </a:t>
            </a:r>
            <a:br>
              <a:rPr lang="en-US" sz="2800" b="0" dirty="0"/>
            </a:br>
            <a:r>
              <a:rPr lang="en-US" sz="2800" b="0" dirty="0"/>
              <a:t>and machine learning include, but are not limited to: </a:t>
            </a:r>
            <a:br>
              <a:rPr lang="en-US" sz="2800" b="0" dirty="0"/>
            </a:br>
            <a:r>
              <a:rPr lang="en-US" sz="2500" b="0" dirty="0"/>
              <a:t> - GeoPandas</a:t>
            </a:r>
            <a:br>
              <a:rPr lang="en-US" sz="2500" b="0" dirty="0"/>
            </a:br>
            <a:r>
              <a:rPr lang="en-US" sz="2500" b="0" dirty="0"/>
              <a:t> - Matplotlib</a:t>
            </a:r>
            <a:br>
              <a:rPr lang="en-US" sz="2500" b="0" dirty="0"/>
            </a:br>
            <a:r>
              <a:rPr lang="en-US" sz="2500" b="0" dirty="0"/>
              <a:t> - LiDAR</a:t>
            </a:r>
            <a:br>
              <a:rPr lang="en-US" sz="2500" b="0" dirty="0"/>
            </a:br>
            <a:r>
              <a:rPr lang="en-US" sz="2500" b="0" dirty="0"/>
              <a:t> - GDAL</a:t>
            </a:r>
            <a:br>
              <a:rPr lang="en-US" sz="2500" b="0" dirty="0"/>
            </a:br>
            <a:r>
              <a:rPr lang="en-US" sz="2500" b="0" dirty="0"/>
              <a:t> - Shapely</a:t>
            </a:r>
            <a:br>
              <a:rPr lang="en-US" sz="2500" b="0" dirty="0"/>
            </a:br>
            <a:r>
              <a:rPr lang="en-US" sz="2500" b="0" dirty="0"/>
              <a:t> - Folium</a:t>
            </a:r>
            <a:br>
              <a:rPr lang="en-US" sz="2500" b="0" dirty="0"/>
            </a:br>
            <a:r>
              <a:rPr lang="en-US" sz="2500" b="0" dirty="0"/>
              <a:t> - scikit-learn</a:t>
            </a:r>
            <a:br>
              <a:rPr lang="en-US" sz="2500" b="0" dirty="0"/>
            </a:br>
            <a:br>
              <a:rPr lang="en-US" sz="3000" b="0" dirty="0"/>
            </a:br>
            <a:br>
              <a:rPr lang="en-US" sz="3000" b="0" dirty="0"/>
            </a:br>
            <a:br>
              <a:rPr lang="en-US" sz="3000" b="0" dirty="0"/>
            </a:br>
            <a:br>
              <a:rPr lang="en-US" sz="3000" b="0" dirty="0"/>
            </a:br>
            <a:br>
              <a:rPr lang="en-US" sz="3000" b="0" dirty="0"/>
            </a:br>
            <a:endParaRPr lang="en-US" sz="3000" b="0" dirty="0"/>
          </a:p>
        </p:txBody>
      </p:sp>
      <p:pic>
        <p:nvPicPr>
          <p:cNvPr id="6146" name="Picture 2" descr="Python (programming language) - Wikipedia">
            <a:extLst>
              <a:ext uri="{FF2B5EF4-FFF2-40B4-BE49-F238E27FC236}">
                <a16:creationId xmlns:a16="http://schemas.microsoft.com/office/drawing/2014/main" id="{CCA00AE3-920E-0F61-A8BE-1EA85440C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00" y="3429000"/>
            <a:ext cx="2717800" cy="2984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5D2787A-B3D4-2958-119C-03EC0A68CC43}"/>
              </a:ext>
            </a:extLst>
          </p:cNvPr>
          <p:cNvSpPr txBox="1"/>
          <p:nvPr/>
        </p:nvSpPr>
        <p:spPr>
          <a:xfrm>
            <a:off x="9323048" y="6252495"/>
            <a:ext cx="2688952" cy="316888"/>
          </a:xfrm>
          <a:prstGeom prst="rect">
            <a:avLst/>
          </a:prstGeom>
          <a:noFill/>
        </p:spPr>
        <p:txBody>
          <a:bodyPr wrap="square">
            <a:spAutoFit/>
          </a:bodyPr>
          <a:lstStyle/>
          <a:p>
            <a:r>
              <a:rPr lang="en-US" sz="1400" dirty="0">
                <a:hlinkClick r:id="rId3"/>
              </a:rPr>
              <a:t>https://www.python.org/</a:t>
            </a:r>
            <a:r>
              <a:rPr lang="en-US" sz="1400" dirty="0"/>
              <a:t> </a:t>
            </a:r>
          </a:p>
        </p:txBody>
      </p:sp>
    </p:spTree>
    <p:extLst>
      <p:ext uri="{BB962C8B-B14F-4D97-AF65-F5344CB8AC3E}">
        <p14:creationId xmlns:p14="http://schemas.microsoft.com/office/powerpoint/2010/main" val="131649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eoPandas 0.12.1 — GeoPandas 0.12.1+0.g195f70b.dirty documentation">
            <a:extLst>
              <a:ext uri="{FF2B5EF4-FFF2-40B4-BE49-F238E27FC236}">
                <a16:creationId xmlns:a16="http://schemas.microsoft.com/office/drawing/2014/main" id="{EFC621E1-C0B7-8320-7BD6-9E784D714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0" y="1574193"/>
            <a:ext cx="6223000" cy="1308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4431ACA-EBB2-3FB6-AF0C-D4949042A672}"/>
              </a:ext>
            </a:extLst>
          </p:cNvPr>
          <p:cNvSpPr txBox="1"/>
          <p:nvPr/>
        </p:nvSpPr>
        <p:spPr>
          <a:xfrm>
            <a:off x="6368920" y="3026474"/>
            <a:ext cx="8448140" cy="400110"/>
          </a:xfrm>
          <a:prstGeom prst="rect">
            <a:avLst/>
          </a:prstGeom>
          <a:noFill/>
        </p:spPr>
        <p:txBody>
          <a:bodyPr wrap="square">
            <a:spAutoFit/>
          </a:bodyPr>
          <a:lstStyle/>
          <a:p>
            <a:r>
              <a:rPr lang="en-US" sz="2000" dirty="0"/>
              <a:t>A Python package for working with spatial data</a:t>
            </a:r>
          </a:p>
        </p:txBody>
      </p:sp>
      <p:sp>
        <p:nvSpPr>
          <p:cNvPr id="11" name="TextBox 10">
            <a:extLst>
              <a:ext uri="{FF2B5EF4-FFF2-40B4-BE49-F238E27FC236}">
                <a16:creationId xmlns:a16="http://schemas.microsoft.com/office/drawing/2014/main" id="{3F879E26-EB00-5015-7D4F-25FD87CEE061}"/>
              </a:ext>
            </a:extLst>
          </p:cNvPr>
          <p:cNvSpPr txBox="1"/>
          <p:nvPr/>
        </p:nvSpPr>
        <p:spPr>
          <a:xfrm>
            <a:off x="9936956" y="2612926"/>
            <a:ext cx="2521745" cy="307777"/>
          </a:xfrm>
          <a:prstGeom prst="rect">
            <a:avLst/>
          </a:prstGeom>
          <a:noFill/>
        </p:spPr>
        <p:txBody>
          <a:bodyPr wrap="square">
            <a:spAutoFit/>
          </a:bodyPr>
          <a:lstStyle/>
          <a:p>
            <a:r>
              <a:rPr lang="en-US" sz="1400" dirty="0">
                <a:hlinkClick r:id="rId3"/>
              </a:rPr>
              <a:t>https://geopandas.org</a:t>
            </a:r>
            <a:r>
              <a:rPr lang="en-US" sz="1400" dirty="0"/>
              <a:t> </a:t>
            </a:r>
          </a:p>
        </p:txBody>
      </p:sp>
      <p:pic>
        <p:nvPicPr>
          <p:cNvPr id="12" name="Picture 2" descr="GitHub - matplotlib/matplotlib: matplotlib: plotting with Python">
            <a:extLst>
              <a:ext uri="{FF2B5EF4-FFF2-40B4-BE49-F238E27FC236}">
                <a16:creationId xmlns:a16="http://schemas.microsoft.com/office/drawing/2014/main" id="{D56AD5D1-F3F7-E174-7DF4-7578C4479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6174" y="4692711"/>
            <a:ext cx="4819651" cy="11550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54E124B-FCDD-681E-512D-3386D87985A2}"/>
              </a:ext>
            </a:extLst>
          </p:cNvPr>
          <p:cNvSpPr txBox="1"/>
          <p:nvPr/>
        </p:nvSpPr>
        <p:spPr>
          <a:xfrm>
            <a:off x="2894677" y="5965888"/>
            <a:ext cx="9815512" cy="400110"/>
          </a:xfrm>
          <a:prstGeom prst="rect">
            <a:avLst/>
          </a:prstGeom>
          <a:noFill/>
        </p:spPr>
        <p:txBody>
          <a:bodyPr wrap="square">
            <a:spAutoFit/>
          </a:bodyPr>
          <a:lstStyle/>
          <a:p>
            <a:r>
              <a:rPr lang="en-US" sz="2000" b="0" dirty="0"/>
              <a:t>A Python package for data visualisation and mapping</a:t>
            </a:r>
            <a:endParaRPr lang="en-US" sz="2000" dirty="0"/>
          </a:p>
        </p:txBody>
      </p:sp>
      <p:sp>
        <p:nvSpPr>
          <p:cNvPr id="14" name="TextBox 13">
            <a:extLst>
              <a:ext uri="{FF2B5EF4-FFF2-40B4-BE49-F238E27FC236}">
                <a16:creationId xmlns:a16="http://schemas.microsoft.com/office/drawing/2014/main" id="{F7E8B302-5CE5-09FE-CFAA-1E10E99F5433}"/>
              </a:ext>
            </a:extLst>
          </p:cNvPr>
          <p:cNvSpPr txBox="1"/>
          <p:nvPr/>
        </p:nvSpPr>
        <p:spPr>
          <a:xfrm>
            <a:off x="6616571" y="5622332"/>
            <a:ext cx="6093618" cy="307777"/>
          </a:xfrm>
          <a:prstGeom prst="rect">
            <a:avLst/>
          </a:prstGeom>
          <a:noFill/>
        </p:spPr>
        <p:txBody>
          <a:bodyPr wrap="square">
            <a:spAutoFit/>
          </a:bodyPr>
          <a:lstStyle/>
          <a:p>
            <a:r>
              <a:rPr lang="en-US" sz="1400" dirty="0">
                <a:hlinkClick r:id="rId5"/>
              </a:rPr>
              <a:t>https://matplotlib.org/</a:t>
            </a:r>
            <a:r>
              <a:rPr lang="en-US" sz="1400" dirty="0"/>
              <a:t> </a:t>
            </a:r>
          </a:p>
        </p:txBody>
      </p:sp>
      <p:pic>
        <p:nvPicPr>
          <p:cNvPr id="23556" name="Picture 4" descr="Logo">
            <a:extLst>
              <a:ext uri="{FF2B5EF4-FFF2-40B4-BE49-F238E27FC236}">
                <a16:creationId xmlns:a16="http://schemas.microsoft.com/office/drawing/2014/main" id="{9C1E8AC3-08AC-6C01-E992-8F53FD30AF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4026" y="785614"/>
            <a:ext cx="1219200" cy="1346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6C42FA9-D132-546E-7015-B1ACB643837B}"/>
              </a:ext>
            </a:extLst>
          </p:cNvPr>
          <p:cNvSpPr txBox="1"/>
          <p:nvPr/>
        </p:nvSpPr>
        <p:spPr>
          <a:xfrm>
            <a:off x="318164" y="2514008"/>
            <a:ext cx="3810924" cy="1323439"/>
          </a:xfrm>
          <a:prstGeom prst="rect">
            <a:avLst/>
          </a:prstGeom>
          <a:noFill/>
        </p:spPr>
        <p:txBody>
          <a:bodyPr wrap="square">
            <a:spAutoFit/>
          </a:bodyPr>
          <a:lstStyle/>
          <a:p>
            <a:pPr algn="ctr"/>
            <a:r>
              <a:rPr lang="en-US" sz="2000" b="0" dirty="0"/>
              <a:t>A package for working with vector and raster formats via the Geospatial Data Abstraction Library (GDAL)</a:t>
            </a:r>
            <a:endParaRPr lang="en-US" sz="2000" dirty="0"/>
          </a:p>
        </p:txBody>
      </p:sp>
      <p:sp>
        <p:nvSpPr>
          <p:cNvPr id="17" name="TextBox 16">
            <a:extLst>
              <a:ext uri="{FF2B5EF4-FFF2-40B4-BE49-F238E27FC236}">
                <a16:creationId xmlns:a16="http://schemas.microsoft.com/office/drawing/2014/main" id="{B8A86124-1575-1A82-CB76-8271BD328384}"/>
              </a:ext>
            </a:extLst>
          </p:cNvPr>
          <p:cNvSpPr txBox="1"/>
          <p:nvPr/>
        </p:nvSpPr>
        <p:spPr>
          <a:xfrm>
            <a:off x="1910686" y="2189186"/>
            <a:ext cx="1915983" cy="307777"/>
          </a:xfrm>
          <a:prstGeom prst="rect">
            <a:avLst/>
          </a:prstGeom>
          <a:noFill/>
        </p:spPr>
        <p:txBody>
          <a:bodyPr wrap="square">
            <a:spAutoFit/>
          </a:bodyPr>
          <a:lstStyle/>
          <a:p>
            <a:r>
              <a:rPr lang="en-US" sz="1400" dirty="0">
                <a:hlinkClick r:id="rId7"/>
              </a:rPr>
              <a:t>https://gdal.org/</a:t>
            </a:r>
            <a:r>
              <a:rPr lang="en-US" sz="1400" dirty="0"/>
              <a:t> </a:t>
            </a:r>
          </a:p>
        </p:txBody>
      </p:sp>
    </p:spTree>
    <p:extLst>
      <p:ext uri="{BB962C8B-B14F-4D97-AF65-F5344CB8AC3E}">
        <p14:creationId xmlns:p14="http://schemas.microsoft.com/office/powerpoint/2010/main" val="607386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293C05A5-EC4D-2CEF-8C2A-A739C07453F4}"/>
              </a:ext>
            </a:extLst>
          </p:cNvPr>
          <p:cNvSpPr>
            <a:spLocks noGrp="1"/>
          </p:cNvSpPr>
          <p:nvPr>
            <p:ph type="body" sz="quarter" idx="13"/>
          </p:nvPr>
        </p:nvSpPr>
        <p:spPr>
          <a:xfrm>
            <a:off x="324128" y="1583999"/>
            <a:ext cx="11605935" cy="5160643"/>
          </a:xfrm>
        </p:spPr>
        <p:txBody>
          <a:bodyPr/>
          <a:lstStyle/>
          <a:p>
            <a:pPr>
              <a:lnSpc>
                <a:spcPct val="150000"/>
              </a:lnSpc>
            </a:pPr>
            <a:r>
              <a:rPr lang="en-US" sz="1800" dirty="0"/>
              <a:t>If Jupyter is not already installed, download Anaconda (</a:t>
            </a:r>
            <a:r>
              <a:rPr lang="en-US" sz="1800" dirty="0">
                <a:hlinkClick r:id="rId2"/>
              </a:rPr>
              <a:t>https://www.anaconda.com/</a:t>
            </a:r>
            <a:r>
              <a:rPr lang="en-US" sz="1800" dirty="0"/>
              <a:t>) and install Jupyter Notebook or you can install it from the Terminal app with pip:</a:t>
            </a:r>
          </a:p>
          <a:p>
            <a:pPr marL="0" indent="0">
              <a:buNone/>
            </a:pPr>
            <a:r>
              <a:rPr lang="en-GB" sz="1800" dirty="0">
                <a:solidFill>
                  <a:schemeClr val="bg1"/>
                </a:solidFill>
                <a:latin typeface="Monaco" pitchFamily="2" charset="77"/>
              </a:rPr>
              <a:t>  </a:t>
            </a:r>
            <a:r>
              <a:rPr lang="en-GB" sz="1800" dirty="0">
                <a:solidFill>
                  <a:schemeClr val="bg1"/>
                </a:solidFill>
                <a:highlight>
                  <a:srgbClr val="000000"/>
                </a:highlight>
                <a:latin typeface="Monaco" pitchFamily="2" charset="77"/>
              </a:rPr>
              <a:t>pip </a:t>
            </a:r>
            <a:r>
              <a:rPr lang="en-GB" sz="1800" dirty="0">
                <a:solidFill>
                  <a:schemeClr val="bg1"/>
                </a:solidFill>
                <a:effectLst/>
                <a:highlight>
                  <a:srgbClr val="000000"/>
                </a:highlight>
                <a:latin typeface="Monaco" pitchFamily="2" charset="77"/>
              </a:rPr>
              <a:t>install </a:t>
            </a:r>
            <a:r>
              <a:rPr lang="en-GB" sz="1800" dirty="0">
                <a:solidFill>
                  <a:schemeClr val="bg1"/>
                </a:solidFill>
                <a:highlight>
                  <a:srgbClr val="000000"/>
                </a:highlight>
                <a:latin typeface="Monaco" pitchFamily="2" charset="77"/>
              </a:rPr>
              <a:t>notebook</a:t>
            </a:r>
            <a:endParaRPr lang="en-US" sz="1800" dirty="0">
              <a:solidFill>
                <a:schemeClr val="bg1"/>
              </a:solidFill>
              <a:highlight>
                <a:srgbClr val="000000"/>
              </a:highlight>
              <a:latin typeface="Monaco" pitchFamily="2" charset="77"/>
            </a:endParaRPr>
          </a:p>
          <a:p>
            <a:pPr marL="0" indent="0">
              <a:buNone/>
            </a:pPr>
            <a:endParaRPr lang="en-US" sz="1800" b="1" dirty="0"/>
          </a:p>
          <a:p>
            <a:r>
              <a:rPr lang="en-US" sz="1800" dirty="0"/>
              <a:t>Set the working directory from the Terminal app or in the Terminal in Jupyter Notebook.</a:t>
            </a:r>
            <a:r>
              <a:rPr lang="en-US" sz="1800" dirty="0">
                <a:solidFill>
                  <a:schemeClr val="bg1"/>
                </a:solidFill>
                <a:highlight>
                  <a:srgbClr val="000000"/>
                </a:highlight>
                <a:latin typeface="Monaco" pitchFamily="2" charset="77"/>
              </a:rPr>
              <a:t>	</a:t>
            </a:r>
          </a:p>
          <a:p>
            <a:pPr marL="0" indent="0">
              <a:buNone/>
            </a:pPr>
            <a:endParaRPr lang="en-US" sz="1800" b="1" dirty="0"/>
          </a:p>
          <a:p>
            <a:r>
              <a:rPr lang="en-US" sz="1800" dirty="0"/>
              <a:t>Clone the latest version of the workshop repo from Github using Git:</a:t>
            </a:r>
          </a:p>
          <a:p>
            <a:pPr marL="0" indent="0">
              <a:buNone/>
            </a:pPr>
            <a:r>
              <a:rPr lang="en-GB" sz="1800" dirty="0">
                <a:solidFill>
                  <a:schemeClr val="bg1"/>
                </a:solidFill>
                <a:latin typeface="Monaco" pitchFamily="2" charset="77"/>
              </a:rPr>
              <a:t>  </a:t>
            </a:r>
            <a:r>
              <a:rPr lang="en-GB" sz="1800" dirty="0">
                <a:solidFill>
                  <a:schemeClr val="bg1"/>
                </a:solidFill>
                <a:effectLst/>
                <a:highlight>
                  <a:srgbClr val="000000"/>
                </a:highlight>
                <a:latin typeface="Monaco" pitchFamily="2" charset="77"/>
              </a:rPr>
              <a:t>git clone https://</a:t>
            </a:r>
            <a:r>
              <a:rPr lang="en-GB" sz="1800" dirty="0" err="1">
                <a:solidFill>
                  <a:schemeClr val="bg1"/>
                </a:solidFill>
                <a:effectLst/>
                <a:highlight>
                  <a:srgbClr val="000000"/>
                </a:highlight>
                <a:latin typeface="Monaco" pitchFamily="2" charset="77"/>
              </a:rPr>
              <a:t>github.com</a:t>
            </a:r>
            <a:r>
              <a:rPr lang="en-GB" sz="1800" dirty="0">
                <a:solidFill>
                  <a:schemeClr val="bg1"/>
                </a:solidFill>
                <a:effectLst/>
                <a:highlight>
                  <a:srgbClr val="000000"/>
                </a:highlight>
                <a:latin typeface="Monaco" pitchFamily="2" charset="77"/>
              </a:rPr>
              <a:t>/</a:t>
            </a:r>
            <a:r>
              <a:rPr lang="en-GB" sz="1800" dirty="0" err="1">
                <a:solidFill>
                  <a:schemeClr val="bg1"/>
                </a:solidFill>
                <a:effectLst/>
                <a:highlight>
                  <a:srgbClr val="000000"/>
                </a:highlight>
                <a:latin typeface="Monaco" pitchFamily="2" charset="77"/>
              </a:rPr>
              <a:t>lbuk</a:t>
            </a:r>
            <a:r>
              <a:rPr lang="en-GB" sz="1800" dirty="0">
                <a:solidFill>
                  <a:schemeClr val="bg1"/>
                </a:solidFill>
                <a:effectLst/>
                <a:highlight>
                  <a:srgbClr val="000000"/>
                </a:highlight>
                <a:latin typeface="Monaco" pitchFamily="2" charset="77"/>
              </a:rPr>
              <a:t>/UD_Intro_SDSML2022</a:t>
            </a:r>
            <a:endParaRPr lang="en-US" sz="1800" dirty="0">
              <a:solidFill>
                <a:schemeClr val="bg1"/>
              </a:solidFill>
              <a:highlight>
                <a:srgbClr val="000000"/>
              </a:highlight>
              <a:latin typeface="Monaco" pitchFamily="2" charset="77"/>
            </a:endParaRPr>
          </a:p>
          <a:p>
            <a:pPr marL="0" indent="0">
              <a:buNone/>
            </a:pPr>
            <a:endParaRPr lang="en-US" sz="1800" dirty="0"/>
          </a:p>
          <a:p>
            <a:r>
              <a:rPr lang="en-US" sz="1800" dirty="0"/>
              <a:t>Launch Jupyter Notebook:</a:t>
            </a:r>
          </a:p>
          <a:p>
            <a:pPr marL="0" indent="0">
              <a:buNone/>
            </a:pPr>
            <a:r>
              <a:rPr lang="en-US" sz="1800" dirty="0">
                <a:solidFill>
                  <a:schemeClr val="bg1"/>
                </a:solidFill>
                <a:latin typeface="Monaco" pitchFamily="2" charset="77"/>
              </a:rPr>
              <a:t>  </a:t>
            </a:r>
            <a:r>
              <a:rPr lang="en-US" sz="1800" dirty="0" err="1">
                <a:solidFill>
                  <a:schemeClr val="bg1"/>
                </a:solidFill>
                <a:highlight>
                  <a:srgbClr val="000000"/>
                </a:highlight>
                <a:latin typeface="Monaco" pitchFamily="2" charset="77"/>
              </a:rPr>
              <a:t>jupyter</a:t>
            </a:r>
            <a:r>
              <a:rPr lang="en-US" sz="1800" dirty="0">
                <a:solidFill>
                  <a:schemeClr val="bg1"/>
                </a:solidFill>
                <a:highlight>
                  <a:srgbClr val="000000"/>
                </a:highlight>
                <a:latin typeface="Monaco" pitchFamily="2" charset="77"/>
              </a:rPr>
              <a:t> notebook</a:t>
            </a:r>
          </a:p>
          <a:p>
            <a:pPr marL="0" indent="0">
              <a:buNone/>
            </a:pPr>
            <a:endParaRPr lang="en-US" sz="1800" dirty="0">
              <a:latin typeface="Monaco" pitchFamily="2" charset="77"/>
            </a:endParaRPr>
          </a:p>
          <a:p>
            <a:r>
              <a:rPr lang="en-US" sz="1800" dirty="0">
                <a:latin typeface="Arial" panose="020B0604020202020204" pitchFamily="34" charset="0"/>
                <a:cs typeface="Arial" panose="020B0604020202020204" pitchFamily="34" charset="0"/>
              </a:rPr>
              <a:t>Select the </a:t>
            </a:r>
            <a:r>
              <a:rPr lang="en-US" sz="1800" b="1" dirty="0">
                <a:latin typeface="Arial" panose="020B0604020202020204" pitchFamily="34" charset="0"/>
                <a:cs typeface="Arial" panose="020B0604020202020204" pitchFamily="34" charset="0"/>
              </a:rPr>
              <a:t>01_spatial_data</a:t>
            </a:r>
            <a:r>
              <a:rPr lang="en-US" sz="1800" dirty="0">
                <a:latin typeface="Arial" panose="020B0604020202020204" pitchFamily="34" charset="0"/>
                <a:cs typeface="Arial" panose="020B0604020202020204" pitchFamily="34" charset="0"/>
              </a:rPr>
              <a:t> folder, the </a:t>
            </a:r>
            <a:r>
              <a:rPr lang="en-US" sz="1800" b="1" dirty="0">
                <a:latin typeface="Arial" panose="020B0604020202020204" pitchFamily="34" charset="0"/>
                <a:cs typeface="Arial" panose="020B0604020202020204" pitchFamily="34" charset="0"/>
              </a:rPr>
              <a:t>notebook</a:t>
            </a:r>
            <a:r>
              <a:rPr lang="en-US" sz="1800" dirty="0">
                <a:latin typeface="Arial" panose="020B0604020202020204" pitchFamily="34" charset="0"/>
                <a:cs typeface="Arial" panose="020B0604020202020204" pitchFamily="34" charset="0"/>
              </a:rPr>
              <a:t> folder and the </a:t>
            </a:r>
            <a:r>
              <a:rPr lang="en-US" sz="1800" b="1" dirty="0">
                <a:latin typeface="Arial" panose="020B0604020202020204" pitchFamily="34" charset="0"/>
                <a:cs typeface="Arial" panose="020B0604020202020204" pitchFamily="34" charset="0"/>
              </a:rPr>
              <a:t>01_notebook.ipynb</a:t>
            </a:r>
            <a:r>
              <a:rPr lang="en-US" sz="1800" dirty="0">
                <a:latin typeface="Arial" panose="020B0604020202020204" pitchFamily="34" charset="0"/>
                <a:cs typeface="Arial" panose="020B0604020202020204" pitchFamily="34" charset="0"/>
              </a:rPr>
              <a:t> file</a:t>
            </a:r>
          </a:p>
        </p:txBody>
      </p:sp>
      <p:sp>
        <p:nvSpPr>
          <p:cNvPr id="7" name="Title 1">
            <a:extLst>
              <a:ext uri="{FF2B5EF4-FFF2-40B4-BE49-F238E27FC236}">
                <a16:creationId xmlns:a16="http://schemas.microsoft.com/office/drawing/2014/main" id="{548A8F93-245C-5684-C0AB-0B43954D1942}"/>
              </a:ext>
            </a:extLst>
          </p:cNvPr>
          <p:cNvSpPr>
            <a:spLocks noGrp="1"/>
          </p:cNvSpPr>
          <p:nvPr>
            <p:ph type="title"/>
          </p:nvPr>
        </p:nvSpPr>
        <p:spPr>
          <a:xfrm>
            <a:off x="360000" y="899999"/>
            <a:ext cx="8999900" cy="539334"/>
          </a:xfrm>
        </p:spPr>
        <p:txBody>
          <a:bodyPr/>
          <a:lstStyle/>
          <a:p>
            <a:r>
              <a:rPr lang="en-US" sz="3000" dirty="0"/>
              <a:t>Python, Git and Jupyter Notebooks</a:t>
            </a:r>
          </a:p>
        </p:txBody>
      </p:sp>
    </p:spTree>
    <p:extLst>
      <p:ext uri="{BB962C8B-B14F-4D97-AF65-F5344CB8AC3E}">
        <p14:creationId xmlns:p14="http://schemas.microsoft.com/office/powerpoint/2010/main" val="1920350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82BFB30-53EF-73DE-3DA8-9991E62CE621}"/>
              </a:ext>
            </a:extLst>
          </p:cNvPr>
          <p:cNvSpPr>
            <a:spLocks noGrp="1"/>
          </p:cNvSpPr>
          <p:nvPr>
            <p:ph type="title"/>
          </p:nvPr>
        </p:nvSpPr>
        <p:spPr>
          <a:xfrm>
            <a:off x="360000" y="1496899"/>
            <a:ext cx="11260500" cy="5218226"/>
          </a:xfrm>
        </p:spPr>
        <p:txBody>
          <a:bodyPr/>
          <a:lstStyle/>
          <a:p>
            <a:pPr>
              <a:lnSpc>
                <a:spcPct val="100000"/>
              </a:lnSpc>
            </a:pPr>
            <a:r>
              <a:rPr lang="en-GB" sz="1500" b="0" i="0" dirty="0">
                <a:effectLst/>
                <a:latin typeface="Arial" panose="020B0604020202020204" pitchFamily="34" charset="0"/>
                <a:cs typeface="Arial" panose="020B0604020202020204" pitchFamily="34" charset="0"/>
              </a:rPr>
              <a:t>Introduction to Spatial Data Science and Machine Learning </a:t>
            </a:r>
            <a:r>
              <a:rPr lang="en-US" sz="1500" b="0" dirty="0">
                <a:latin typeface="Arial" panose="020B0604020202020204" pitchFamily="34" charset="0"/>
                <a:cs typeface="Arial" panose="020B0604020202020204" pitchFamily="34" charset="0"/>
              </a:rPr>
              <a:t>materials: </a:t>
            </a:r>
            <a:r>
              <a:rPr lang="en-GB" sz="1500" b="0" dirty="0">
                <a:latin typeface="Arial" panose="020B0604020202020204" pitchFamily="34" charset="0"/>
                <a:cs typeface="Arial" panose="020B0604020202020204" pitchFamily="34" charset="0"/>
                <a:hlinkClick r:id="rId2"/>
              </a:rPr>
              <a:t>https://github.com/lbuk/UD_Intro_SDSML2022</a:t>
            </a:r>
            <a:r>
              <a:rPr lang="en-GB" sz="1500" b="0" dirty="0">
                <a:latin typeface="Arial" panose="020B0604020202020204" pitchFamily="34" charset="0"/>
                <a:cs typeface="Arial" panose="020B0604020202020204" pitchFamily="34" charset="0"/>
              </a:rPr>
              <a:t> </a:t>
            </a:r>
            <a:br>
              <a:rPr lang="en-US" sz="1500" dirty="0">
                <a:latin typeface="Arial" panose="020B0604020202020204" pitchFamily="34" charset="0"/>
                <a:cs typeface="Arial" panose="020B0604020202020204" pitchFamily="34" charset="0"/>
              </a:rPr>
            </a:br>
            <a:br>
              <a:rPr lang="en-US" sz="1500" dirty="0">
                <a:latin typeface="Arial" panose="020B0604020202020204" pitchFamily="34" charset="0"/>
                <a:cs typeface="Arial" panose="020B0604020202020204" pitchFamily="34" charset="0"/>
              </a:rPr>
            </a:br>
            <a:r>
              <a:rPr lang="en-US" sz="1500" b="0" dirty="0">
                <a:latin typeface="Arial" panose="020B0604020202020204" pitchFamily="34" charset="0"/>
                <a:cs typeface="Arial" panose="020B0604020202020204" pitchFamily="34" charset="0"/>
              </a:rPr>
              <a:t>Python site: </a:t>
            </a:r>
            <a:r>
              <a:rPr lang="en-GB" sz="1500" b="0" i="0" dirty="0">
                <a:effectLst/>
                <a:latin typeface="Arial" panose="020B0604020202020204" pitchFamily="34" charset="0"/>
                <a:cs typeface="Arial" panose="020B0604020202020204" pitchFamily="34" charset="0"/>
                <a:hlinkClick r:id="rId3"/>
              </a:rPr>
              <a:t>http://www.python.org/</a:t>
            </a:r>
            <a:br>
              <a:rPr lang="en-GB" sz="1500" b="0" dirty="0">
                <a:latin typeface="Arial" panose="020B0604020202020204" pitchFamily="34" charset="0"/>
                <a:cs typeface="Arial" panose="020B0604020202020204" pitchFamily="34" charset="0"/>
              </a:rPr>
            </a:br>
            <a:br>
              <a:rPr lang="en-GB" sz="1500" b="0" dirty="0">
                <a:latin typeface="Arial" panose="020B0604020202020204" pitchFamily="34" charset="0"/>
                <a:cs typeface="Arial" panose="020B0604020202020204" pitchFamily="34" charset="0"/>
              </a:rPr>
            </a:br>
            <a:r>
              <a:rPr lang="en-GB" sz="1500" b="0" dirty="0">
                <a:latin typeface="Arial" panose="020B0604020202020204" pitchFamily="34" charset="0"/>
                <a:cs typeface="Arial" panose="020B0604020202020204" pitchFamily="34" charset="0"/>
              </a:rPr>
              <a:t>Matplotlib site: </a:t>
            </a:r>
            <a:r>
              <a:rPr lang="en-US" sz="1500" b="0" dirty="0">
                <a:hlinkClick r:id="rId4"/>
              </a:rPr>
              <a:t>https://matplotlib.org/</a:t>
            </a:r>
            <a:r>
              <a:rPr lang="en-US" sz="1500" b="0" dirty="0"/>
              <a:t> </a:t>
            </a:r>
            <a:br>
              <a:rPr lang="en-US" sz="1500" b="0" dirty="0"/>
            </a:br>
            <a:br>
              <a:rPr lang="en-US" sz="1500" b="0" dirty="0"/>
            </a:br>
            <a:r>
              <a:rPr lang="en-US" sz="1500" b="0" dirty="0"/>
              <a:t>Geopandas site: </a:t>
            </a:r>
            <a:r>
              <a:rPr lang="en-US" sz="1500" b="0" dirty="0">
                <a:hlinkClick r:id="rId5"/>
              </a:rPr>
              <a:t>https://geopandas.org</a:t>
            </a:r>
            <a:br>
              <a:rPr lang="en-US" sz="1500" b="0" dirty="0"/>
            </a:br>
            <a:br>
              <a:rPr lang="en-US" sz="1500" b="0" dirty="0"/>
            </a:br>
            <a:r>
              <a:rPr lang="en-US" sz="1500" b="0" dirty="0"/>
              <a:t>Scikit-learn site: </a:t>
            </a:r>
            <a:r>
              <a:rPr lang="en-US" sz="1500" b="0" dirty="0">
                <a:hlinkClick r:id="rId6"/>
              </a:rPr>
              <a:t>https://scikit-learn.org/stable/</a:t>
            </a:r>
            <a:r>
              <a:rPr lang="en-US" sz="1500" b="0" dirty="0"/>
              <a:t> </a:t>
            </a:r>
            <a:br>
              <a:rPr lang="en-US" sz="1500" b="0" dirty="0"/>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OSMnx Github repo: </a:t>
            </a:r>
            <a:r>
              <a:rPr lang="en-GB" sz="1500" b="0" i="0" dirty="0">
                <a:effectLst/>
                <a:latin typeface="Arial" panose="020B0604020202020204" pitchFamily="34" charset="0"/>
                <a:cs typeface="Arial" panose="020B0604020202020204" pitchFamily="34" charset="0"/>
                <a:hlinkClick r:id="rId7"/>
              </a:rPr>
              <a:t>https://github.com/gboeing/osmnx</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Jupyter site: </a:t>
            </a:r>
            <a:r>
              <a:rPr lang="en-GB" sz="1500" b="0" i="0" dirty="0">
                <a:effectLst/>
                <a:latin typeface="Arial" panose="020B0604020202020204" pitchFamily="34" charset="0"/>
                <a:cs typeface="Arial" panose="020B0604020202020204" pitchFamily="34" charset="0"/>
                <a:hlinkClick r:id="rId8"/>
              </a:rPr>
              <a:t>https://jupyter.org/</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GB" sz="1500" b="0" i="0" dirty="0">
                <a:effectLst/>
                <a:latin typeface="Arial" panose="020B0604020202020204" pitchFamily="34" charset="0"/>
                <a:cs typeface="Arial" panose="020B0604020202020204" pitchFamily="34" charset="0"/>
              </a:rPr>
              <a:t>Geoprocessing with Python book: </a:t>
            </a:r>
            <a:r>
              <a:rPr lang="en-GB" sz="1500" b="0" i="0" dirty="0">
                <a:effectLst/>
                <a:latin typeface="Arial" panose="020B0604020202020204" pitchFamily="34" charset="0"/>
                <a:cs typeface="Arial" panose="020B0604020202020204" pitchFamily="34" charset="0"/>
                <a:hlinkClick r:id="rId9"/>
              </a:rPr>
              <a:t>https://livebook.manning.com/book/geoprocessing-with-python</a:t>
            </a:r>
            <a:r>
              <a:rPr lang="en-GB" sz="1500" b="0" i="0" dirty="0">
                <a:effectLst/>
                <a:latin typeface="Arial" panose="020B0604020202020204" pitchFamily="34" charset="0"/>
                <a:cs typeface="Arial" panose="020B0604020202020204" pitchFamily="34" charset="0"/>
              </a:rPr>
              <a:t> </a:t>
            </a:r>
            <a:br>
              <a:rPr lang="en-GB" sz="1500" b="0" i="0" dirty="0">
                <a:effectLst/>
                <a:latin typeface="Arial" panose="020B0604020202020204" pitchFamily="34" charset="0"/>
                <a:cs typeface="Arial" panose="020B0604020202020204" pitchFamily="34" charset="0"/>
              </a:rPr>
            </a:br>
            <a:br>
              <a:rPr lang="en-GB" sz="1500" b="0" i="0" dirty="0">
                <a:effectLst/>
                <a:latin typeface="Arial" panose="020B0604020202020204" pitchFamily="34" charset="0"/>
                <a:cs typeface="Arial" panose="020B0604020202020204" pitchFamily="34" charset="0"/>
              </a:rPr>
            </a:br>
            <a:r>
              <a:rPr lang="en-US" sz="1500" b="0" dirty="0">
                <a:latin typeface="Arial" panose="020B0604020202020204" pitchFamily="34" charset="0"/>
                <a:cs typeface="Arial" panose="020B0604020202020204" pitchFamily="34" charset="0"/>
              </a:rPr>
              <a:t>Geographic Data Science with Python book: </a:t>
            </a:r>
            <a:r>
              <a:rPr lang="en-US" sz="1500" b="0" dirty="0">
                <a:latin typeface="Arial" panose="020B0604020202020204" pitchFamily="34" charset="0"/>
                <a:cs typeface="Arial" panose="020B0604020202020204" pitchFamily="34" charset="0"/>
                <a:hlinkClick r:id="rId10"/>
              </a:rPr>
              <a:t>https://geographicdata.science/book/intro.html</a:t>
            </a:r>
            <a:br>
              <a:rPr lang="en-US" sz="1500" b="0" dirty="0">
                <a:latin typeface="Arial" panose="020B0604020202020204" pitchFamily="34" charset="0"/>
                <a:cs typeface="Arial" panose="020B0604020202020204" pitchFamily="34" charset="0"/>
              </a:rPr>
            </a:br>
            <a:br>
              <a:rPr lang="en-US" sz="1500" b="0" dirty="0">
                <a:latin typeface="Arial" panose="020B0604020202020204" pitchFamily="34" charset="0"/>
                <a:cs typeface="Arial" panose="020B0604020202020204" pitchFamily="34" charset="0"/>
              </a:rPr>
            </a:br>
            <a:r>
              <a:rPr lang="en-US" sz="1500" b="0" dirty="0">
                <a:latin typeface="Arial" panose="020B0604020202020204" pitchFamily="34" charset="0"/>
                <a:cs typeface="Arial" panose="020B0604020202020204" pitchFamily="34" charset="0"/>
              </a:rPr>
              <a:t>Python Foundation for Spatial Analysis: </a:t>
            </a:r>
            <a:r>
              <a:rPr lang="en-US" sz="1500" b="0" dirty="0">
                <a:latin typeface="Arial" panose="020B0604020202020204" pitchFamily="34" charset="0"/>
                <a:cs typeface="Arial" panose="020B0604020202020204" pitchFamily="34" charset="0"/>
                <a:hlinkClick r:id="rId11"/>
              </a:rPr>
              <a:t>https://courses.spatialthoughts.com/python-foundation.html</a:t>
            </a:r>
            <a:r>
              <a:rPr lang="en-US" sz="1500" b="0" dirty="0">
                <a:latin typeface="Arial" panose="020B0604020202020204" pitchFamily="34" charset="0"/>
                <a:cs typeface="Arial" panose="020B0604020202020204" pitchFamily="34" charset="0"/>
              </a:rPr>
              <a:t> </a:t>
            </a:r>
            <a:br>
              <a:rPr lang="en-US" sz="1500" b="0" dirty="0">
                <a:latin typeface="Arial" panose="020B0604020202020204" pitchFamily="34" charset="0"/>
                <a:cs typeface="Arial" panose="020B0604020202020204" pitchFamily="34" charset="0"/>
              </a:rPr>
            </a:br>
            <a:br>
              <a:rPr lang="en-US" sz="1500" b="0" dirty="0">
                <a:latin typeface="Arial" panose="020B0604020202020204" pitchFamily="34" charset="0"/>
                <a:cs typeface="Arial" panose="020B0604020202020204" pitchFamily="34" charset="0"/>
              </a:rPr>
            </a:br>
            <a:r>
              <a:rPr lang="en-US" sz="1500" b="0" dirty="0">
                <a:latin typeface="Arial" panose="020B0604020202020204" pitchFamily="34" charset="0"/>
                <a:cs typeface="Arial" panose="020B0604020202020204" pitchFamily="34" charset="0"/>
              </a:rPr>
              <a:t>Introduction to Python for Geographic Data Analysis book: </a:t>
            </a:r>
            <a:r>
              <a:rPr lang="en-US" sz="1500" b="0" dirty="0">
                <a:latin typeface="Arial" panose="020B0604020202020204" pitchFamily="34" charset="0"/>
                <a:cs typeface="Arial" panose="020B0604020202020204" pitchFamily="34" charset="0"/>
                <a:hlinkClick r:id="rId12"/>
              </a:rPr>
              <a:t>https://pythongis.org/</a:t>
            </a:r>
            <a:r>
              <a:rPr lang="en-US" sz="1500" b="0" dirty="0">
                <a:latin typeface="Arial" panose="020B0604020202020204" pitchFamily="34" charset="0"/>
                <a:cs typeface="Arial" panose="020B0604020202020204" pitchFamily="34" charset="0"/>
              </a:rPr>
              <a:t> </a:t>
            </a:r>
            <a:br>
              <a:rPr lang="en-US" sz="1500" b="0" dirty="0">
                <a:latin typeface="Arial" panose="020B0604020202020204" pitchFamily="34" charset="0"/>
                <a:cs typeface="Arial" panose="020B0604020202020204" pitchFamily="34" charset="0"/>
              </a:rPr>
            </a:br>
            <a:endParaRPr lang="en-US" sz="1500" b="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A9EFCBC1-CC05-D8CF-C9B4-31E91900884E}"/>
              </a:ext>
            </a:extLst>
          </p:cNvPr>
          <p:cNvSpPr txBox="1">
            <a:spLocks/>
          </p:cNvSpPr>
          <p:nvPr/>
        </p:nvSpPr>
        <p:spPr bwMode="auto">
          <a:xfrm>
            <a:off x="360000" y="899998"/>
            <a:ext cx="11832000" cy="44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3500" dirty="0"/>
              <a:t>Resources</a:t>
            </a:r>
            <a:endParaRPr lang="en-US" sz="3000" b="0" dirty="0"/>
          </a:p>
        </p:txBody>
      </p:sp>
    </p:spTree>
    <p:extLst>
      <p:ext uri="{BB962C8B-B14F-4D97-AF65-F5344CB8AC3E}">
        <p14:creationId xmlns:p14="http://schemas.microsoft.com/office/powerpoint/2010/main" val="4234311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54AF-7125-3CE8-E9A2-070FE32B6BBF}"/>
              </a:ext>
            </a:extLst>
          </p:cNvPr>
          <p:cNvSpPr>
            <a:spLocks noGrp="1"/>
          </p:cNvSpPr>
          <p:nvPr>
            <p:ph type="title"/>
          </p:nvPr>
        </p:nvSpPr>
        <p:spPr>
          <a:xfrm>
            <a:off x="360000" y="2230289"/>
            <a:ext cx="8999900" cy="655606"/>
          </a:xfrm>
        </p:spPr>
        <p:txBody>
          <a:bodyPr/>
          <a:lstStyle/>
          <a:p>
            <a:r>
              <a:rPr lang="en-US" sz="3500" dirty="0"/>
              <a:t>Workshop Resources</a:t>
            </a:r>
          </a:p>
        </p:txBody>
      </p:sp>
      <p:sp>
        <p:nvSpPr>
          <p:cNvPr id="4" name="Text Placeholder 4" descr="Text">
            <a:extLst>
              <a:ext uri="{FF2B5EF4-FFF2-40B4-BE49-F238E27FC236}">
                <a16:creationId xmlns:a16="http://schemas.microsoft.com/office/drawing/2014/main" id="{FEA42C7E-DB94-6433-7B51-F802CB70AAB5}"/>
              </a:ext>
            </a:extLst>
          </p:cNvPr>
          <p:cNvSpPr>
            <a:spLocks noGrp="1"/>
          </p:cNvSpPr>
          <p:nvPr>
            <p:ph type="body" sz="quarter" idx="13"/>
          </p:nvPr>
        </p:nvSpPr>
        <p:spPr>
          <a:xfrm>
            <a:off x="360000" y="2885895"/>
            <a:ext cx="11689246" cy="2859297"/>
          </a:xfrm>
        </p:spPr>
        <p:txBody>
          <a:bodyPr/>
          <a:lstStyle/>
          <a:p>
            <a:pPr marL="0" indent="0">
              <a:buNone/>
            </a:pPr>
            <a:r>
              <a:rPr lang="en-GB" sz="2800" dirty="0">
                <a:latin typeface="Arial" panose="020B0604020202020204" pitchFamily="34" charset="0"/>
                <a:cs typeface="Arial" panose="020B0604020202020204" pitchFamily="34" charset="0"/>
              </a:rPr>
              <a:t>The latest workshop material – including presentation slides, data and notebooks – can be downloaded or cloned from Github:</a:t>
            </a:r>
          </a:p>
          <a:p>
            <a:pPr marL="0" indent="0">
              <a:buNone/>
            </a:pPr>
            <a:r>
              <a:rPr lang="en-GB" sz="3200" b="1" dirty="0">
                <a:latin typeface="Arial" panose="020B0604020202020204" pitchFamily="34" charset="0"/>
                <a:cs typeface="Arial" panose="020B0604020202020204" pitchFamily="34" charset="0"/>
              </a:rPr>
              <a:t>https://github.com/lbuk/UD_Intro_SDSML2022</a:t>
            </a:r>
          </a:p>
        </p:txBody>
      </p:sp>
    </p:spTree>
    <p:extLst>
      <p:ext uri="{BB962C8B-B14F-4D97-AF65-F5344CB8AC3E}">
        <p14:creationId xmlns:p14="http://schemas.microsoft.com/office/powerpoint/2010/main" val="3664797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60000" y="899999"/>
            <a:ext cx="4640263" cy="685733"/>
          </a:xfrm>
        </p:spPr>
        <p:txBody>
          <a:bodyPr/>
          <a:lstStyle/>
          <a:p>
            <a:r>
              <a:rPr lang="en-GB" sz="3500" dirty="0"/>
              <a:t>Schedule</a:t>
            </a:r>
          </a:p>
        </p:txBody>
      </p:sp>
      <p:sp>
        <p:nvSpPr>
          <p:cNvPr id="5" name="Text Placeholder 4" descr="Text"/>
          <p:cNvSpPr>
            <a:spLocks noGrp="1"/>
          </p:cNvSpPr>
          <p:nvPr>
            <p:ph type="body" sz="quarter" idx="13"/>
          </p:nvPr>
        </p:nvSpPr>
        <p:spPr>
          <a:xfrm>
            <a:off x="359999" y="1925864"/>
            <a:ext cx="11688565" cy="4728936"/>
          </a:xfrm>
        </p:spPr>
        <p:txBody>
          <a:bodyPr/>
          <a:lstStyle/>
          <a:p>
            <a:pPr marL="0" indent="0">
              <a:buNone/>
            </a:pPr>
            <a:r>
              <a:rPr lang="en-GB" sz="2800" b="1" dirty="0"/>
              <a:t>01. Spatial Data </a:t>
            </a:r>
            <a:r>
              <a:rPr lang="en-GB" sz="2800" dirty="0"/>
              <a:t>- November 11</a:t>
            </a:r>
            <a:r>
              <a:rPr lang="en-GB" sz="2800" baseline="30000" dirty="0"/>
              <a:t>th</a:t>
            </a:r>
            <a:r>
              <a:rPr lang="en-GB" sz="2800" dirty="0"/>
              <a:t> 2022</a:t>
            </a:r>
          </a:p>
          <a:p>
            <a:pPr>
              <a:buFontTx/>
              <a:buChar char="-"/>
            </a:pPr>
            <a:r>
              <a:rPr lang="en-GB" sz="1800" dirty="0"/>
              <a:t>Spatial data</a:t>
            </a:r>
          </a:p>
          <a:p>
            <a:pPr>
              <a:buFontTx/>
              <a:buChar char="-"/>
            </a:pPr>
            <a:r>
              <a:rPr lang="en-GB" sz="1800" dirty="0"/>
              <a:t>Basics of programming for spatial data science with Python</a:t>
            </a:r>
          </a:p>
          <a:p>
            <a:pPr>
              <a:buFontTx/>
              <a:buChar char="-"/>
            </a:pPr>
            <a:r>
              <a:rPr lang="en-GB" sz="1800" dirty="0"/>
              <a:t>Reading and writing spatial data</a:t>
            </a:r>
          </a:p>
          <a:p>
            <a:pPr>
              <a:buFontTx/>
              <a:buChar char="-"/>
            </a:pPr>
            <a:r>
              <a:rPr lang="en-GB" sz="1800" dirty="0"/>
              <a:t>Data formatting</a:t>
            </a:r>
          </a:p>
          <a:p>
            <a:pPr marL="0" indent="0">
              <a:buNone/>
            </a:pPr>
            <a:endParaRPr lang="en-GB" sz="1000" dirty="0"/>
          </a:p>
          <a:p>
            <a:pPr marL="0" indent="0">
              <a:buNone/>
            </a:pPr>
            <a:r>
              <a:rPr lang="en-GB" sz="2800" b="1" dirty="0"/>
              <a:t>02. Visualisation </a:t>
            </a:r>
            <a:r>
              <a:rPr lang="en-GB" sz="2800" dirty="0"/>
              <a:t>- November 18</a:t>
            </a:r>
            <a:r>
              <a:rPr lang="en-GB" sz="2800" baseline="30000" dirty="0"/>
              <a:t>th</a:t>
            </a:r>
            <a:r>
              <a:rPr lang="en-GB" sz="2800" dirty="0"/>
              <a:t> 2022</a:t>
            </a:r>
          </a:p>
          <a:p>
            <a:pPr marL="0" indent="0">
              <a:buNone/>
            </a:pPr>
            <a:endParaRPr lang="en-GB" sz="1000" dirty="0"/>
          </a:p>
          <a:p>
            <a:pPr marL="0" indent="0">
              <a:buNone/>
            </a:pPr>
            <a:r>
              <a:rPr lang="en-GB" sz="2800" b="1" dirty="0"/>
              <a:t>03. Modelling </a:t>
            </a:r>
            <a:r>
              <a:rPr lang="en-GB" sz="2800" dirty="0"/>
              <a:t>- November 25</a:t>
            </a:r>
            <a:r>
              <a:rPr lang="en-GB" sz="2800" baseline="30000" dirty="0"/>
              <a:t>th</a:t>
            </a:r>
            <a:r>
              <a:rPr lang="en-GB" sz="2800" dirty="0"/>
              <a:t> 2022</a:t>
            </a:r>
          </a:p>
          <a:p>
            <a:pPr marL="0" indent="0">
              <a:buNone/>
            </a:pPr>
            <a:endParaRPr lang="en-GB" sz="1000" dirty="0"/>
          </a:p>
          <a:p>
            <a:pPr marL="0" indent="0">
              <a:buNone/>
            </a:pPr>
            <a:r>
              <a:rPr lang="en-GB" sz="2800" b="1" dirty="0"/>
              <a:t>04. Advanced </a:t>
            </a:r>
            <a:r>
              <a:rPr lang="en-GB" sz="2800" dirty="0"/>
              <a:t>- December 2</a:t>
            </a:r>
            <a:r>
              <a:rPr lang="en-GB" sz="2800" baseline="30000" dirty="0"/>
              <a:t>nd</a:t>
            </a:r>
            <a:r>
              <a:rPr lang="en-GB" sz="2800" dirty="0"/>
              <a:t> 2022</a:t>
            </a:r>
          </a:p>
        </p:txBody>
      </p:sp>
    </p:spTree>
    <p:extLst>
      <p:ext uri="{BB962C8B-B14F-4D97-AF65-F5344CB8AC3E}">
        <p14:creationId xmlns:p14="http://schemas.microsoft.com/office/powerpoint/2010/main" val="1584577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A46C-1030-AC70-6328-69CB72E5DE44}"/>
              </a:ext>
            </a:extLst>
          </p:cNvPr>
          <p:cNvSpPr>
            <a:spLocks noGrp="1"/>
          </p:cNvSpPr>
          <p:nvPr>
            <p:ph type="title"/>
          </p:nvPr>
        </p:nvSpPr>
        <p:spPr>
          <a:xfrm>
            <a:off x="360000" y="2592728"/>
            <a:ext cx="11544133" cy="3359485"/>
          </a:xfrm>
        </p:spPr>
        <p:txBody>
          <a:bodyPr/>
          <a:lstStyle/>
          <a:p>
            <a:r>
              <a:rPr lang="en-US" sz="3500" dirty="0"/>
              <a:t>What is Spatial Data Science?</a:t>
            </a:r>
            <a:br>
              <a:rPr lang="en-US" sz="2800" dirty="0"/>
            </a:br>
            <a:r>
              <a:rPr lang="en-US" sz="2800" b="0" dirty="0"/>
              <a:t>Spatial data science is subset of data science that focuses on the analysis, modelling and visualisation of spatial data.</a:t>
            </a:r>
            <a:br>
              <a:rPr lang="en-US" sz="2800" b="0" dirty="0"/>
            </a:br>
            <a:br>
              <a:rPr lang="en-US" sz="2800" b="0" dirty="0"/>
            </a:br>
            <a:r>
              <a:rPr lang="en-US" sz="2800" b="0" dirty="0"/>
              <a:t>These workshops will cover introductions to spatial data, data visualisation and modelling including machine learning.</a:t>
            </a:r>
          </a:p>
        </p:txBody>
      </p:sp>
    </p:spTree>
    <p:extLst>
      <p:ext uri="{BB962C8B-B14F-4D97-AF65-F5344CB8AC3E}">
        <p14:creationId xmlns:p14="http://schemas.microsoft.com/office/powerpoint/2010/main" val="1943962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the meaning of Spatial Data Science?">
            <a:extLst>
              <a:ext uri="{FF2B5EF4-FFF2-40B4-BE49-F238E27FC236}">
                <a16:creationId xmlns:a16="http://schemas.microsoft.com/office/drawing/2014/main" id="{9F9C23AA-A452-AB6C-56A1-70ECEF5DE8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167" b="24376"/>
          <a:stretch/>
        </p:blipFill>
        <p:spPr bwMode="auto">
          <a:xfrm>
            <a:off x="2671762" y="1385887"/>
            <a:ext cx="6848475" cy="46471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3F0BAA-D965-6989-DD25-CC84C7A23BFA}"/>
              </a:ext>
            </a:extLst>
          </p:cNvPr>
          <p:cNvSpPr txBox="1"/>
          <p:nvPr/>
        </p:nvSpPr>
        <p:spPr>
          <a:xfrm>
            <a:off x="2588160" y="6033067"/>
            <a:ext cx="6103088" cy="307777"/>
          </a:xfrm>
          <a:prstGeom prst="rect">
            <a:avLst/>
          </a:prstGeom>
          <a:noFill/>
        </p:spPr>
        <p:txBody>
          <a:bodyPr wrap="square">
            <a:spAutoFit/>
          </a:bodyPr>
          <a:lstStyle/>
          <a:p>
            <a:r>
              <a:rPr lang="en-US" sz="1400" dirty="0"/>
              <a:t>Carto, </a:t>
            </a:r>
            <a:r>
              <a:rPr lang="en-US" sz="1400" dirty="0">
                <a:hlinkClick r:id="rId3"/>
              </a:rPr>
              <a:t>https://carto.com/what-is-spatial-data-science/</a:t>
            </a:r>
            <a:r>
              <a:rPr lang="en-US" sz="1400" dirty="0"/>
              <a:t> </a:t>
            </a:r>
          </a:p>
        </p:txBody>
      </p:sp>
    </p:spTree>
    <p:extLst>
      <p:ext uri="{BB962C8B-B14F-4D97-AF65-F5344CB8AC3E}">
        <p14:creationId xmlns:p14="http://schemas.microsoft.com/office/powerpoint/2010/main" val="148666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962FC2-BD8F-4241-C64C-977252507536}"/>
              </a:ext>
            </a:extLst>
          </p:cNvPr>
          <p:cNvSpPr>
            <a:spLocks noGrp="1"/>
          </p:cNvSpPr>
          <p:nvPr>
            <p:ph type="title"/>
          </p:nvPr>
        </p:nvSpPr>
        <p:spPr>
          <a:xfrm>
            <a:off x="360000" y="2490222"/>
            <a:ext cx="11260500" cy="2653278"/>
          </a:xfrm>
        </p:spPr>
        <p:txBody>
          <a:bodyPr/>
          <a:lstStyle/>
          <a:p>
            <a:r>
              <a:rPr lang="en-US" sz="3500" dirty="0"/>
              <a:t>What is Machine Learning?</a:t>
            </a:r>
            <a:br>
              <a:rPr lang="en-US" sz="3500" dirty="0"/>
            </a:br>
            <a:r>
              <a:rPr lang="en-US" sz="2800" b="0" dirty="0">
                <a:latin typeface="Arial" panose="020B0604020202020204" pitchFamily="34" charset="0"/>
                <a:cs typeface="Arial" panose="020B0604020202020204" pitchFamily="34" charset="0"/>
              </a:rPr>
              <a:t>Machine learning algorithms </a:t>
            </a:r>
            <a:r>
              <a:rPr lang="en-GB" sz="2800" b="0" dirty="0">
                <a:latin typeface="Arial" panose="020B0604020202020204" pitchFamily="34" charset="0"/>
                <a:cs typeface="Arial" panose="020B0604020202020204" pitchFamily="34" charset="0"/>
              </a:rPr>
              <a:t>learn and make predictions from data.</a:t>
            </a:r>
            <a:br>
              <a:rPr lang="en-GB" sz="2800" b="0" dirty="0">
                <a:latin typeface="Arial" panose="020B0604020202020204" pitchFamily="34" charset="0"/>
                <a:cs typeface="Arial" panose="020B0604020202020204" pitchFamily="34" charset="0"/>
              </a:rPr>
            </a:br>
            <a:br>
              <a:rPr lang="en-GB" sz="2800" b="0" dirty="0">
                <a:latin typeface="Arial" panose="020B0604020202020204" pitchFamily="34" charset="0"/>
                <a:cs typeface="Arial" panose="020B0604020202020204" pitchFamily="34" charset="0"/>
              </a:rPr>
            </a:br>
            <a:r>
              <a:rPr lang="en-GB" sz="2800" b="0" dirty="0">
                <a:latin typeface="Arial" panose="020B0604020202020204" pitchFamily="34" charset="0"/>
                <a:cs typeface="Arial" panose="020B0604020202020204" pitchFamily="34" charset="0"/>
              </a:rPr>
              <a:t>In subsequent workshop sessions, you will learn how to build machine learning models with Python and spatial data.</a:t>
            </a:r>
            <a:br>
              <a:rPr lang="en-GB" sz="2800" b="0" dirty="0">
                <a:latin typeface="Arial" panose="020B0604020202020204" pitchFamily="34" charset="0"/>
                <a:cs typeface="Arial" panose="020B0604020202020204" pitchFamily="34" charset="0"/>
              </a:rPr>
            </a:br>
            <a:br>
              <a:rPr lang="en-GB" sz="2800" b="0" dirty="0">
                <a:latin typeface="Arial" panose="020B0604020202020204" pitchFamily="34" charset="0"/>
                <a:cs typeface="Arial" panose="020B0604020202020204" pitchFamily="34" charset="0"/>
              </a:rPr>
            </a:br>
            <a:br>
              <a:rPr lang="en-GB" sz="2800" b="0" dirty="0">
                <a:latin typeface="Arial" panose="020B0604020202020204" pitchFamily="34" charset="0"/>
                <a:cs typeface="Arial" panose="020B0604020202020204" pitchFamily="34" charset="0"/>
              </a:rPr>
            </a:br>
            <a:br>
              <a:rPr lang="en-GB" sz="2800" b="0" dirty="0">
                <a:latin typeface="Arial" panose="020B0604020202020204" pitchFamily="34" charset="0"/>
                <a:cs typeface="Arial" panose="020B0604020202020204" pitchFamily="34" charset="0"/>
              </a:rPr>
            </a:br>
            <a:endParaRPr lang="en-US" sz="35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6907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D8EE3B-CB92-FC9C-28D0-1BDF5F0711EA}"/>
              </a:ext>
            </a:extLst>
          </p:cNvPr>
          <p:cNvSpPr>
            <a:spLocks noGrp="1"/>
          </p:cNvSpPr>
          <p:nvPr>
            <p:ph type="title"/>
          </p:nvPr>
        </p:nvSpPr>
        <p:spPr>
          <a:xfrm>
            <a:off x="452596" y="871914"/>
            <a:ext cx="11516492" cy="1368000"/>
          </a:xfrm>
        </p:spPr>
        <p:txBody>
          <a:bodyPr/>
          <a:lstStyle/>
          <a:p>
            <a:r>
              <a:rPr lang="en-US" sz="2500" b="0" dirty="0">
                <a:latin typeface="Arial" panose="020B0604020202020204" pitchFamily="34" charset="0"/>
                <a:cs typeface="Arial" panose="020B0604020202020204" pitchFamily="34" charset="0"/>
              </a:rPr>
              <a:t>Spatial data science and machine learning have many applications in urban design and architecture</a:t>
            </a:r>
          </a:p>
        </p:txBody>
      </p:sp>
      <p:sp>
        <p:nvSpPr>
          <p:cNvPr id="15" name="TextBox 14">
            <a:extLst>
              <a:ext uri="{FF2B5EF4-FFF2-40B4-BE49-F238E27FC236}">
                <a16:creationId xmlns:a16="http://schemas.microsoft.com/office/drawing/2014/main" id="{582D465B-978A-9520-6152-450AFEDD2C7B}"/>
              </a:ext>
            </a:extLst>
          </p:cNvPr>
          <p:cNvSpPr txBox="1"/>
          <p:nvPr/>
        </p:nvSpPr>
        <p:spPr>
          <a:xfrm>
            <a:off x="3910747" y="6406451"/>
            <a:ext cx="6096000" cy="307777"/>
          </a:xfrm>
          <a:prstGeom prst="rect">
            <a:avLst/>
          </a:prstGeom>
          <a:noFill/>
        </p:spPr>
        <p:txBody>
          <a:bodyPr wrap="square">
            <a:spAutoFit/>
          </a:bodyPr>
          <a:lstStyle/>
          <a:p>
            <a:r>
              <a:rPr lang="en-US" sz="1400" dirty="0"/>
              <a:t>Space Syntax, </a:t>
            </a:r>
            <a:r>
              <a:rPr lang="en-US" sz="1400" dirty="0">
                <a:hlinkClick r:id="rId2"/>
              </a:rPr>
              <a:t>https://www.spacesyntax.online</a:t>
            </a:r>
            <a:r>
              <a:rPr lang="en-US" sz="1400" dirty="0"/>
              <a:t> </a:t>
            </a:r>
          </a:p>
        </p:txBody>
      </p:sp>
      <p:pic>
        <p:nvPicPr>
          <p:cNvPr id="3084" name="Picture 12" descr="Past, present &amp; future_Space Syntax in practice | The power of the network">
            <a:extLst>
              <a:ext uri="{FF2B5EF4-FFF2-40B4-BE49-F238E27FC236}">
                <a16:creationId xmlns:a16="http://schemas.microsoft.com/office/drawing/2014/main" id="{F839F036-E25D-D6E8-A146-A2B067DCD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79" r="19787" b="4851"/>
          <a:stretch/>
        </p:blipFill>
        <p:spPr bwMode="auto">
          <a:xfrm>
            <a:off x="3703899" y="1542327"/>
            <a:ext cx="4340506" cy="488307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C448876-48F4-DC64-DA19-4D55B88FA923}"/>
              </a:ext>
            </a:extLst>
          </p:cNvPr>
          <p:cNvSpPr txBox="1">
            <a:spLocks/>
          </p:cNvSpPr>
          <p:nvPr/>
        </p:nvSpPr>
        <p:spPr bwMode="auto">
          <a:xfrm>
            <a:off x="8175921" y="5475337"/>
            <a:ext cx="2725165" cy="655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2000" dirty="0"/>
              <a:t>Spatial Data Science</a:t>
            </a:r>
          </a:p>
        </p:txBody>
      </p:sp>
    </p:spTree>
    <p:extLst>
      <p:ext uri="{BB962C8B-B14F-4D97-AF65-F5344CB8AC3E}">
        <p14:creationId xmlns:p14="http://schemas.microsoft.com/office/powerpoint/2010/main" val="2185265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OSMnx - OpenStreetMap Wiki">
            <a:extLst>
              <a:ext uri="{FF2B5EF4-FFF2-40B4-BE49-F238E27FC236}">
                <a16:creationId xmlns:a16="http://schemas.microsoft.com/office/drawing/2014/main" id="{8EB82D7F-1D8C-CD47-2790-F51BDC03B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442" y="1195907"/>
            <a:ext cx="6346775" cy="50932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CC1C84A-499C-2FE1-3448-E41E49753697}"/>
              </a:ext>
            </a:extLst>
          </p:cNvPr>
          <p:cNvSpPr txBox="1"/>
          <p:nvPr/>
        </p:nvSpPr>
        <p:spPr>
          <a:xfrm>
            <a:off x="3063442" y="6135304"/>
            <a:ext cx="5296787" cy="307777"/>
          </a:xfrm>
          <a:prstGeom prst="rect">
            <a:avLst/>
          </a:prstGeom>
          <a:noFill/>
        </p:spPr>
        <p:txBody>
          <a:bodyPr wrap="square">
            <a:spAutoFit/>
          </a:bodyPr>
          <a:lstStyle/>
          <a:p>
            <a:r>
              <a:rPr lang="en-US" sz="1400" dirty="0"/>
              <a:t>OSMnx, </a:t>
            </a:r>
            <a:r>
              <a:rPr lang="en-US" sz="1400" dirty="0">
                <a:hlinkClick r:id="rId3"/>
              </a:rPr>
              <a:t>https://wiki.openstreetmap.org/wiki/OSMnx</a:t>
            </a:r>
            <a:r>
              <a:rPr lang="en-US" sz="1400" dirty="0"/>
              <a:t> </a:t>
            </a:r>
          </a:p>
        </p:txBody>
      </p:sp>
      <p:sp>
        <p:nvSpPr>
          <p:cNvPr id="5" name="Title 1">
            <a:extLst>
              <a:ext uri="{FF2B5EF4-FFF2-40B4-BE49-F238E27FC236}">
                <a16:creationId xmlns:a16="http://schemas.microsoft.com/office/drawing/2014/main" id="{B78FAEAC-CDEA-0EF7-33F8-E0B58299B148}"/>
              </a:ext>
            </a:extLst>
          </p:cNvPr>
          <p:cNvSpPr txBox="1">
            <a:spLocks/>
          </p:cNvSpPr>
          <p:nvPr/>
        </p:nvSpPr>
        <p:spPr bwMode="auto">
          <a:xfrm>
            <a:off x="256579" y="868104"/>
            <a:ext cx="3655664" cy="655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2000" dirty="0"/>
              <a:t>Spatial Data Science</a:t>
            </a:r>
          </a:p>
        </p:txBody>
      </p:sp>
    </p:spTree>
    <p:extLst>
      <p:ext uri="{BB962C8B-B14F-4D97-AF65-F5344CB8AC3E}">
        <p14:creationId xmlns:p14="http://schemas.microsoft.com/office/powerpoint/2010/main" val="4289742296"/>
      </p:ext>
    </p:extLst>
  </p:cSld>
  <p:clrMapOvr>
    <a:masterClrMapping/>
  </p:clrMapOvr>
</p:sld>
</file>

<file path=ppt/theme/theme1.xml><?xml version="1.0" encoding="utf-8"?>
<a:theme xmlns:a="http://schemas.openxmlformats.org/drawingml/2006/main" name="UCL_Black_Slide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custClrLst>
    <a:custClr name="name of colour">
      <a:srgbClr val="000000"/>
    </a:custClr>
  </a:custClrLst>
  <a:extLst>
    <a:ext uri="{05A4C25C-085E-4340-85A3-A5531E510DB2}">
      <thm15:themeFamily xmlns:thm15="http://schemas.microsoft.com/office/thememl/2012/main" name="Presentation4" id="{1117F47E-1820-FB44-B702-91BC503BEEB2}" vid="{7AC29BA8-160E-2647-B666-6ADA20DE7E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41721</TotalTime>
  <Words>1057</Words>
  <Application>Microsoft Macintosh PowerPoint</Application>
  <PresentationFormat>Widescreen</PresentationFormat>
  <Paragraphs>102</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-apple-system</vt:lpstr>
      <vt:lpstr>Arial</vt:lpstr>
      <vt:lpstr>Arial</vt:lpstr>
      <vt:lpstr>Calibri</vt:lpstr>
      <vt:lpstr>Monaco</vt:lpstr>
      <vt:lpstr>UCL_Black_Slide_Theme</vt:lpstr>
      <vt:lpstr>Introduction to Spatial Data Science and Machine Learning Urban Design B-Pro 2022/2023  Liam Thomas Bolton PhD Architectural Space and Computation student and PGTA</vt:lpstr>
      <vt:lpstr>Overview</vt:lpstr>
      <vt:lpstr>Workshop Resources</vt:lpstr>
      <vt:lpstr>Schedule</vt:lpstr>
      <vt:lpstr>What is Spatial Data Science? Spatial data science is subset of data science that focuses on the analysis, modelling and visualisation of spatial data.  These workshops will cover introductions to spatial data, data visualisation and modelling including machine learning.</vt:lpstr>
      <vt:lpstr>PowerPoint Presentation</vt:lpstr>
      <vt:lpstr>What is Machine Learning? Machine learning algorithms learn and make predictions from data.  In subsequent workshop sessions, you will learn how to build machine learning models with Python and spatial data.    </vt:lpstr>
      <vt:lpstr>Spatial data science and machine learning have many applications in urban design and architecture</vt:lpstr>
      <vt:lpstr>PowerPoint Presentation</vt:lpstr>
      <vt:lpstr>PowerPoint Presentation</vt:lpstr>
      <vt:lpstr>Software and Tools for Spatial Data Science Computational skills are essential to many aspects of spatial data science and machine learning as well as urban design. A range of software tools for performing spatial data science and machine learning exist.   </vt:lpstr>
      <vt:lpstr>01. Spatial Data  01_spatial_data - data - notebook </vt:lpstr>
      <vt:lpstr>Vector Data  </vt:lpstr>
      <vt:lpstr>Geometry  </vt:lpstr>
      <vt:lpstr>OpenStreetMap  </vt:lpstr>
      <vt:lpstr>OSMnx</vt:lpstr>
      <vt:lpstr>Raster Data  </vt:lpstr>
      <vt:lpstr>Raster Data  </vt:lpstr>
      <vt:lpstr>Spatial Data Formats</vt:lpstr>
      <vt:lpstr>Coordinate Reference Systems</vt:lpstr>
      <vt:lpstr>Programming for Spatial Data Science with Python  This workshop focuses on Python, a programming language often utilised in data science, spatial analysis and machine learning.  Python packages for performing spatial data science  and machine learning include, but are not limited to:   - GeoPandas  - Matplotlib  - LiDAR  - GDAL  - Shapely  - Folium  - scikit-learn      </vt:lpstr>
      <vt:lpstr>PowerPoint Presentation</vt:lpstr>
      <vt:lpstr>Python, Git and Jupyter Notebooks</vt:lpstr>
      <vt:lpstr>Introduction to Spatial Data Science and Machine Learning materials: https://github.com/lbuk/UD_Intro_SDSML2022   Python site: http://www.python.org/  Matplotlib site: https://matplotlib.org/   Geopandas site: https://geopandas.org  Scikit-learn site: https://scikit-learn.org/stable/   OSMnx Github repo: https://github.com/gboeing/osmnx   Jupyter site: https://jupyter.org/  Geoprocessing with Python book: https://livebook.manning.com/book/geoprocessing-with-python   Geographic Data Science with Python book: https://geographicdata.science/book/intro.html  Python Foundation for Spatial Analysis: https://courses.spatialthoughts.com/python-foundation.html   Introduction to Python for Geographic Data Analysis book: https://pythongis.org/  </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Petterson, Helen</dc:creator>
  <cp:lastModifiedBy>Bolton, Liam</cp:lastModifiedBy>
  <cp:revision>135</cp:revision>
  <dcterms:created xsi:type="dcterms:W3CDTF">2020-09-10T09:35:54Z</dcterms:created>
  <dcterms:modified xsi:type="dcterms:W3CDTF">2022-12-01T18:37:49Z</dcterms:modified>
</cp:coreProperties>
</file>